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mov" ContentType="video/quicktime"/>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25"/>
  </p:notesMasterIdLst>
  <p:sldIdLst>
    <p:sldId id="256" r:id="rId2"/>
    <p:sldId id="258" r:id="rId3"/>
    <p:sldId id="257" r:id="rId4"/>
    <p:sldId id="259" r:id="rId5"/>
    <p:sldId id="262" r:id="rId6"/>
    <p:sldId id="268" r:id="rId7"/>
    <p:sldId id="263" r:id="rId8"/>
    <p:sldId id="267" r:id="rId9"/>
    <p:sldId id="260" r:id="rId10"/>
    <p:sldId id="278" r:id="rId11"/>
    <p:sldId id="261" r:id="rId12"/>
    <p:sldId id="269" r:id="rId13"/>
    <p:sldId id="270" r:id="rId14"/>
    <p:sldId id="264" r:id="rId15"/>
    <p:sldId id="271" r:id="rId16"/>
    <p:sldId id="273" r:id="rId17"/>
    <p:sldId id="275" r:id="rId18"/>
    <p:sldId id="276" r:id="rId19"/>
    <p:sldId id="272" r:id="rId20"/>
    <p:sldId id="274" r:id="rId21"/>
    <p:sldId id="277" r:id="rId22"/>
    <p:sldId id="265" r:id="rId23"/>
    <p:sldId id="266" r:id="rId2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7200" algn="l"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4400" algn="l"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71600" algn="l"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8800" algn="l"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8263"/>
    <a:srgbClr val="8F29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00"/>
    <p:restoredTop sz="88689" autoAdjust="0"/>
  </p:normalViewPr>
  <p:slideViewPr>
    <p:cSldViewPr snapToGrid="0" snapToObjects="1">
      <p:cViewPr>
        <p:scale>
          <a:sx n="108" d="100"/>
          <a:sy n="108" d="100"/>
        </p:scale>
        <p:origin x="264" y="-8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1" Type="http://schemas.openxmlformats.org/officeDocument/2006/relationships/image" Target="../media/image18.emf"/><Relationship Id="rId2"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1" Type="http://schemas.openxmlformats.org/officeDocument/2006/relationships/image" Target="../media/image27.emf"/><Relationship Id="rId2"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519C82F2-FEB0-4404-B710-8C2BF7D7C258}" type="datetimeFigureOut">
              <a:rPr lang="fr-FR"/>
              <a:pPr>
                <a:defRPr/>
              </a:pPr>
              <a:t>13/02/2019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CA9245C7-B6D0-48EB-B4FD-D01EA2CC9287}" type="slidenum">
              <a:rPr lang="fr-FR"/>
              <a:pPr>
                <a:defRPr/>
              </a:pPr>
              <a:t>‹#›</a:t>
            </a:fld>
            <a:endParaRPr lang="fr-FR"/>
          </a:p>
        </p:txBody>
      </p:sp>
    </p:spTree>
    <p:extLst>
      <p:ext uri="{BB962C8B-B14F-4D97-AF65-F5344CB8AC3E}">
        <p14:creationId xmlns:p14="http://schemas.microsoft.com/office/powerpoint/2010/main" val="224708004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84" charset="-128"/>
        <a:cs typeface="ＭＳ Ｐゴシック" pitchFamily="84"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8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8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8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8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Placeholder 2"/>
          <p:cNvSpPr>
            <a:spLocks noGrp="1" noRot="1" noChangeAspect="1"/>
          </p:cNvSpPr>
          <p:nvPr>
            <p:ph type="sldImg"/>
          </p:nvPr>
        </p:nvSpPr>
        <p:spPr bwMode="auto">
          <a:noFill/>
          <a:ln>
            <a:solidFill>
              <a:srgbClr val="000000"/>
            </a:solidFill>
            <a:miter lim="800000"/>
            <a:headEnd/>
            <a:tailEnd/>
          </a:ln>
        </p:spPr>
      </p:sp>
      <p:sp>
        <p:nvSpPr>
          <p:cNvPr id="1331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FR" dirty="0"/>
          </a:p>
        </p:txBody>
      </p:sp>
    </p:spTree>
    <p:extLst>
      <p:ext uri="{BB962C8B-B14F-4D97-AF65-F5344CB8AC3E}">
        <p14:creationId xmlns:p14="http://schemas.microsoft.com/office/powerpoint/2010/main" val="446654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Placeholder 2"/>
          <p:cNvSpPr>
            <a:spLocks noGrp="1" noRot="1" noChangeAspect="1"/>
          </p:cNvSpPr>
          <p:nvPr>
            <p:ph type="sldImg"/>
          </p:nvPr>
        </p:nvSpPr>
        <p:spPr bwMode="auto">
          <a:noFill/>
          <a:ln>
            <a:solidFill>
              <a:srgbClr val="000000"/>
            </a:solidFill>
            <a:miter lim="800000"/>
            <a:headEnd/>
            <a:tailEnd/>
          </a:ln>
        </p:spPr>
      </p:sp>
      <p:sp>
        <p:nvSpPr>
          <p:cNvPr id="4301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FR" dirty="0" smtClean="0"/>
              <a:t>Pour la supination: tout se</a:t>
            </a:r>
            <a:r>
              <a:rPr lang="fr-FR" baseline="0" dirty="0" smtClean="0"/>
              <a:t> </a:t>
            </a:r>
            <a:r>
              <a:rPr lang="fr-FR" dirty="0" smtClean="0"/>
              <a:t>passe en haut près de</a:t>
            </a:r>
            <a:r>
              <a:rPr lang="fr-FR" baseline="0" dirty="0" smtClean="0"/>
              <a:t> </a:t>
            </a:r>
            <a:r>
              <a:rPr lang="fr-FR" dirty="0" smtClean="0"/>
              <a:t>la tubérosité bicipitale du radius</a:t>
            </a:r>
          </a:p>
          <a:p>
            <a:pPr eaLnBrk="1" hangingPunct="1"/>
            <a:endParaRPr lang="fr-FR" dirty="0" smtClean="0"/>
          </a:p>
          <a:p>
            <a:pPr eaLnBrk="1" hangingPunct="1"/>
            <a:r>
              <a:rPr lang="fr-FR" dirty="0" smtClean="0"/>
              <a:t>Pour la pronation: tout se passe au milieu et en bas: diaphyse et épiphyse inférieure du radius</a:t>
            </a:r>
            <a:endParaRPr lang="fr-FR" dirty="0"/>
          </a:p>
        </p:txBody>
      </p:sp>
    </p:spTree>
    <p:extLst>
      <p:ext uri="{BB962C8B-B14F-4D97-AF65-F5344CB8AC3E}">
        <p14:creationId xmlns:p14="http://schemas.microsoft.com/office/powerpoint/2010/main" val="1493820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Placeholder 2"/>
          <p:cNvSpPr>
            <a:spLocks noGrp="1" noRot="1" noChangeAspect="1"/>
          </p:cNvSpPr>
          <p:nvPr>
            <p:ph type="sldImg"/>
          </p:nvPr>
        </p:nvSpPr>
        <p:spPr bwMode="auto">
          <a:noFill/>
          <a:ln>
            <a:solidFill>
              <a:srgbClr val="000000"/>
            </a:solidFill>
            <a:miter lim="800000"/>
            <a:headEnd/>
            <a:tailEnd/>
          </a:ln>
        </p:spPr>
      </p:sp>
      <p:sp>
        <p:nvSpPr>
          <p:cNvPr id="3379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FR" dirty="0" smtClean="0"/>
              <a:t>Il faut enfin alimenter en énergie</a:t>
            </a:r>
            <a:r>
              <a:rPr lang="fr-FR" baseline="0" dirty="0" smtClean="0"/>
              <a:t> </a:t>
            </a:r>
            <a:r>
              <a:rPr lang="fr-FR" baseline="0" dirty="0" err="1" smtClean="0"/>
              <a:t>électro-chimique</a:t>
            </a:r>
            <a:r>
              <a:rPr lang="fr-FR" baseline="0" dirty="0" smtClean="0"/>
              <a:t> ces moteurs du mouvement que sont les muscles.</a:t>
            </a:r>
            <a:endParaRPr lang="fr-FR" dirty="0"/>
          </a:p>
        </p:txBody>
      </p:sp>
    </p:spTree>
    <p:extLst>
      <p:ext uri="{BB962C8B-B14F-4D97-AF65-F5344CB8AC3E}">
        <p14:creationId xmlns:p14="http://schemas.microsoft.com/office/powerpoint/2010/main" val="403389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Placeholder 2"/>
          <p:cNvSpPr>
            <a:spLocks noGrp="1" noRot="1" noChangeAspect="1"/>
          </p:cNvSpPr>
          <p:nvPr>
            <p:ph type="sldImg"/>
          </p:nvPr>
        </p:nvSpPr>
        <p:spPr bwMode="auto">
          <a:noFill/>
          <a:ln>
            <a:solidFill>
              <a:srgbClr val="000000"/>
            </a:solidFill>
            <a:miter lim="800000"/>
            <a:headEnd/>
            <a:tailEnd/>
          </a:ln>
        </p:spPr>
      </p:sp>
      <p:sp>
        <p:nvSpPr>
          <p:cNvPr id="3584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FR"/>
          </a:p>
        </p:txBody>
      </p:sp>
    </p:spTree>
    <p:extLst>
      <p:ext uri="{BB962C8B-B14F-4D97-AF65-F5344CB8AC3E}">
        <p14:creationId xmlns:p14="http://schemas.microsoft.com/office/powerpoint/2010/main" val="158797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Placeholder 2"/>
          <p:cNvSpPr>
            <a:spLocks noGrp="1" noRot="1" noChangeAspect="1"/>
          </p:cNvSpPr>
          <p:nvPr>
            <p:ph type="sldImg"/>
          </p:nvPr>
        </p:nvSpPr>
        <p:spPr bwMode="auto">
          <a:noFill/>
          <a:ln>
            <a:solidFill>
              <a:srgbClr val="000000"/>
            </a:solidFill>
            <a:miter lim="800000"/>
            <a:headEnd/>
            <a:tailEnd/>
          </a:ln>
        </p:spPr>
      </p:sp>
      <p:sp>
        <p:nvSpPr>
          <p:cNvPr id="3789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FR"/>
          </a:p>
        </p:txBody>
      </p:sp>
    </p:spTree>
    <p:extLst>
      <p:ext uri="{BB962C8B-B14F-4D97-AF65-F5344CB8AC3E}">
        <p14:creationId xmlns:p14="http://schemas.microsoft.com/office/powerpoint/2010/main" val="1733464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993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dirty="0" smtClean="0"/>
              <a:t>L’examen procèdera à l’envers de la présentation anatomique,</a:t>
            </a:r>
            <a:r>
              <a:rPr lang="fr-FR" baseline="0" dirty="0" smtClean="0"/>
              <a:t> tout dépendant  à un  moment  ou un  autre du système  nerveux.</a:t>
            </a:r>
            <a:endParaRPr lang="fr-FR" dirty="0" smtClean="0"/>
          </a:p>
          <a:p>
            <a:pPr eaLnBrk="1" hangingPunct="1">
              <a:spcBef>
                <a:spcPct val="0"/>
              </a:spcBef>
            </a:pPr>
            <a:r>
              <a:rPr lang="fr-FR" dirty="0" smtClean="0"/>
              <a:t>1- ex.  Neurologique: ce qui peut projeter sur le coude</a:t>
            </a:r>
          </a:p>
          <a:p>
            <a:pPr eaLnBrk="1" hangingPunct="1">
              <a:spcBef>
                <a:spcPct val="0"/>
              </a:spcBef>
            </a:pPr>
            <a:r>
              <a:rPr lang="fr-FR" dirty="0" smtClean="0"/>
              <a:t>2- épaule et  poignet: ce qui a  une  incidence sur le dysfonctionnement du coude</a:t>
            </a:r>
          </a:p>
          <a:p>
            <a:pPr eaLnBrk="1" hangingPunct="1">
              <a:spcBef>
                <a:spcPct val="0"/>
              </a:spcBef>
            </a:pPr>
            <a:r>
              <a:rPr lang="fr-FR" dirty="0" smtClean="0"/>
              <a:t>3- coude: les dysfonctionnements  propres du coude: articulaires, neuromusculaires</a:t>
            </a:r>
          </a:p>
        </p:txBody>
      </p:sp>
      <p:sp>
        <p:nvSpPr>
          <p:cNvPr id="28675"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DAC6F7-B2B5-4F87-9125-18584CCFBE60}" type="slidenum">
              <a:rPr lang="fr-FR">
                <a:ea typeface="ＭＳ Ｐゴシック" pitchFamily="84" charset="-128"/>
                <a:cs typeface="ＭＳ Ｐゴシック" pitchFamily="84" charset="-128"/>
              </a:rPr>
              <a:pPr fontAlgn="base">
                <a:spcBef>
                  <a:spcPct val="0"/>
                </a:spcBef>
                <a:spcAft>
                  <a:spcPct val="0"/>
                </a:spcAft>
                <a:defRPr/>
              </a:pPr>
              <a:t>14</a:t>
            </a:fld>
            <a:endParaRPr lang="fr-FR">
              <a:ea typeface="ＭＳ Ｐゴシック" pitchFamily="84" charset="-128"/>
              <a:cs typeface="ＭＳ Ｐゴシック" pitchFamily="84" charset="-128"/>
            </a:endParaRPr>
          </a:p>
        </p:txBody>
      </p:sp>
    </p:spTree>
    <p:extLst>
      <p:ext uri="{BB962C8B-B14F-4D97-AF65-F5344CB8AC3E}">
        <p14:creationId xmlns:p14="http://schemas.microsoft.com/office/powerpoint/2010/main" val="1571855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198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1- ex.  Neurologique: ce qui peut projeter sur le coude</a:t>
            </a:r>
          </a:p>
          <a:p>
            <a:pPr eaLnBrk="1" hangingPunct="1">
              <a:spcBef>
                <a:spcPct val="0"/>
              </a:spcBef>
            </a:pPr>
            <a:r>
              <a:rPr lang="fr-FR" smtClean="0"/>
              <a:t>2- épaule et  poignet: ce qui a  une  incidence sur le dysfonctionnement du coude</a:t>
            </a:r>
          </a:p>
          <a:p>
            <a:pPr eaLnBrk="1" hangingPunct="1">
              <a:spcBef>
                <a:spcPct val="0"/>
              </a:spcBef>
            </a:pPr>
            <a:r>
              <a:rPr lang="fr-FR" smtClean="0"/>
              <a:t>3- coude: les dysfonctionnements  propres du coude: articulaires, neuromusculaires</a:t>
            </a:r>
          </a:p>
        </p:txBody>
      </p:sp>
      <p:sp>
        <p:nvSpPr>
          <p:cNvPr id="30723"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AEC388-E3EE-4612-A904-D07B73D20AC1}" type="slidenum">
              <a:rPr lang="fr-FR">
                <a:ea typeface="ＭＳ Ｐゴシック" pitchFamily="84" charset="-128"/>
                <a:cs typeface="ＭＳ Ｐゴシック" pitchFamily="84" charset="-128"/>
              </a:rPr>
              <a:pPr fontAlgn="base">
                <a:spcBef>
                  <a:spcPct val="0"/>
                </a:spcBef>
                <a:spcAft>
                  <a:spcPct val="0"/>
                </a:spcAft>
                <a:defRPr/>
              </a:pPr>
              <a:t>15</a:t>
            </a:fld>
            <a:endParaRPr lang="fr-FR">
              <a:ea typeface="ＭＳ Ｐゴシック" pitchFamily="84" charset="-128"/>
              <a:cs typeface="ＭＳ Ｐゴシック" pitchFamily="84" charset="-128"/>
            </a:endParaRPr>
          </a:p>
        </p:txBody>
      </p:sp>
    </p:spTree>
    <p:extLst>
      <p:ext uri="{BB962C8B-B14F-4D97-AF65-F5344CB8AC3E}">
        <p14:creationId xmlns:p14="http://schemas.microsoft.com/office/powerpoint/2010/main" val="1986021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403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1- ex.  Neurologique: ce qui peut projeter sur le coude</a:t>
            </a:r>
          </a:p>
          <a:p>
            <a:pPr eaLnBrk="1" hangingPunct="1">
              <a:spcBef>
                <a:spcPct val="0"/>
              </a:spcBef>
            </a:pPr>
            <a:r>
              <a:rPr lang="fr-FR" smtClean="0"/>
              <a:t>2- épaule et  poignet: ce qui a  une  incidence sur le dysfonctionnement du coude</a:t>
            </a:r>
          </a:p>
          <a:p>
            <a:pPr eaLnBrk="1" hangingPunct="1">
              <a:spcBef>
                <a:spcPct val="0"/>
              </a:spcBef>
            </a:pPr>
            <a:r>
              <a:rPr lang="fr-FR" smtClean="0"/>
              <a:t>3- coude: les dysfonctionnements  propres du coude: articulaires, neuromusculaires</a:t>
            </a:r>
          </a:p>
        </p:txBody>
      </p:sp>
      <p:sp>
        <p:nvSpPr>
          <p:cNvPr id="3277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5D51BD-5BBC-4AED-B062-76093810B7BE}" type="slidenum">
              <a:rPr lang="fr-FR">
                <a:ea typeface="ＭＳ Ｐゴシック" pitchFamily="84" charset="-128"/>
                <a:cs typeface="ＭＳ Ｐゴシック" pitchFamily="84" charset="-128"/>
              </a:rPr>
              <a:pPr fontAlgn="base">
                <a:spcBef>
                  <a:spcPct val="0"/>
                </a:spcBef>
                <a:spcAft>
                  <a:spcPct val="0"/>
                </a:spcAft>
                <a:defRPr/>
              </a:pPr>
              <a:t>16</a:t>
            </a:fld>
            <a:endParaRPr lang="fr-FR">
              <a:ea typeface="ＭＳ Ｐゴシック" pitchFamily="84" charset="-128"/>
              <a:cs typeface="ＭＳ Ｐゴシック" pitchFamily="84" charset="-128"/>
            </a:endParaRPr>
          </a:p>
        </p:txBody>
      </p:sp>
    </p:spTree>
    <p:extLst>
      <p:ext uri="{BB962C8B-B14F-4D97-AF65-F5344CB8AC3E}">
        <p14:creationId xmlns:p14="http://schemas.microsoft.com/office/powerpoint/2010/main" val="727680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608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1- ex.  Neurologique: ce qui peut projeter sur le coude</a:t>
            </a:r>
          </a:p>
          <a:p>
            <a:pPr eaLnBrk="1" hangingPunct="1">
              <a:spcBef>
                <a:spcPct val="0"/>
              </a:spcBef>
            </a:pPr>
            <a:r>
              <a:rPr lang="fr-FR" smtClean="0"/>
              <a:t>2- épaule et  poignet: ce qui a  une  incidence sur le dysfonctionnement du coude</a:t>
            </a:r>
          </a:p>
          <a:p>
            <a:pPr eaLnBrk="1" hangingPunct="1">
              <a:spcBef>
                <a:spcPct val="0"/>
              </a:spcBef>
            </a:pPr>
            <a:r>
              <a:rPr lang="fr-FR" smtClean="0"/>
              <a:t>3- coude: les dysfonctionnements  propres du coude: articulaires, neuromusculaires</a:t>
            </a:r>
          </a:p>
        </p:txBody>
      </p:sp>
      <p:sp>
        <p:nvSpPr>
          <p:cNvPr id="46083" name="Espace réservé du numéro de diapositive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619D6F03-9599-4DB6-B9CC-F90DF735FDA8}" type="slidenum">
              <a:rPr lang="fr-FR" sz="1200">
                <a:latin typeface="Calibri" pitchFamily="84" charset="0"/>
              </a:rPr>
              <a:pPr algn="r"/>
              <a:t>17</a:t>
            </a:fld>
            <a:endParaRPr lang="fr-FR" sz="1200">
              <a:latin typeface="Calibri" pitchFamily="84" charset="0"/>
            </a:endParaRPr>
          </a:p>
        </p:txBody>
      </p:sp>
    </p:spTree>
    <p:extLst>
      <p:ext uri="{BB962C8B-B14F-4D97-AF65-F5344CB8AC3E}">
        <p14:creationId xmlns:p14="http://schemas.microsoft.com/office/powerpoint/2010/main" val="209903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6349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dirty="0" smtClean="0"/>
              <a:t>1- ex.  Neurologique: ce qui peut projeter sur le coude</a:t>
            </a:r>
          </a:p>
          <a:p>
            <a:pPr eaLnBrk="1" hangingPunct="1">
              <a:spcBef>
                <a:spcPct val="0"/>
              </a:spcBef>
            </a:pPr>
            <a:r>
              <a:rPr lang="fr-FR" dirty="0" smtClean="0"/>
              <a:t>2- épaule et  poignet: ce qui a  une  incidence sur le dysfonctionnement du coude</a:t>
            </a:r>
          </a:p>
          <a:p>
            <a:pPr eaLnBrk="1" hangingPunct="1">
              <a:spcBef>
                <a:spcPct val="0"/>
              </a:spcBef>
            </a:pPr>
            <a:r>
              <a:rPr lang="fr-FR" dirty="0" smtClean="0"/>
              <a:t>3- coude: les dysfonctionnements  propres du coude: articulaires, neuromusculaires</a:t>
            </a:r>
          </a:p>
        </p:txBody>
      </p:sp>
      <p:sp>
        <p:nvSpPr>
          <p:cNvPr id="63491" name="Espace réservé du numéro de diapositive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6D8CA6F1-4C01-460F-ABD6-73D21C1F3061}" type="slidenum">
              <a:rPr lang="fr-FR" sz="1200">
                <a:latin typeface="Calibri" pitchFamily="84" charset="0"/>
              </a:rPr>
              <a:pPr algn="r"/>
              <a:t>18</a:t>
            </a:fld>
            <a:endParaRPr lang="fr-FR" sz="1200">
              <a:latin typeface="Calibri" pitchFamily="84" charset="0"/>
            </a:endParaRPr>
          </a:p>
        </p:txBody>
      </p:sp>
    </p:spTree>
    <p:extLst>
      <p:ext uri="{BB962C8B-B14F-4D97-AF65-F5344CB8AC3E}">
        <p14:creationId xmlns:p14="http://schemas.microsoft.com/office/powerpoint/2010/main" val="1673757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6553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1- ex.  Neurologique: ce qui peut projeter sur le coude</a:t>
            </a:r>
          </a:p>
          <a:p>
            <a:pPr eaLnBrk="1" hangingPunct="1">
              <a:spcBef>
                <a:spcPct val="0"/>
              </a:spcBef>
            </a:pPr>
            <a:r>
              <a:rPr lang="fr-FR" smtClean="0"/>
              <a:t>2- épaule et  poignet: ce qui a  une  incidence sur le dysfonctionnement du coude</a:t>
            </a:r>
          </a:p>
          <a:p>
            <a:pPr eaLnBrk="1" hangingPunct="1">
              <a:spcBef>
                <a:spcPct val="0"/>
              </a:spcBef>
            </a:pPr>
            <a:r>
              <a:rPr lang="fr-FR" smtClean="0"/>
              <a:t>3- coude: les dysfonctionnements  propres du coude: articulaires, neuromusculaires</a:t>
            </a:r>
          </a:p>
        </p:txBody>
      </p:sp>
      <p:sp>
        <p:nvSpPr>
          <p:cNvPr id="3481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AE6657-A060-4AD4-857B-94E096B3C1FB}" type="slidenum">
              <a:rPr lang="fr-FR">
                <a:ea typeface="ＭＳ Ｐゴシック" pitchFamily="84" charset="-128"/>
                <a:cs typeface="ＭＳ Ｐゴシック" pitchFamily="84" charset="-128"/>
              </a:rPr>
              <a:pPr fontAlgn="base">
                <a:spcBef>
                  <a:spcPct val="0"/>
                </a:spcBef>
                <a:spcAft>
                  <a:spcPct val="0"/>
                </a:spcAft>
                <a:defRPr/>
              </a:pPr>
              <a:t>19</a:t>
            </a:fld>
            <a:endParaRPr lang="fr-FR">
              <a:ea typeface="ＭＳ Ｐゴシック" pitchFamily="84" charset="-128"/>
              <a:cs typeface="ＭＳ Ｐゴシック" pitchFamily="84" charset="-128"/>
            </a:endParaRPr>
          </a:p>
        </p:txBody>
      </p:sp>
    </p:spTree>
    <p:extLst>
      <p:ext uri="{BB962C8B-B14F-4D97-AF65-F5344CB8AC3E}">
        <p14:creationId xmlns:p14="http://schemas.microsoft.com/office/powerpoint/2010/main" val="954615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 name="Espace réservé des commentaires 2"/>
          <p:cNvSpPr>
            <a:spLocks noGrp="1"/>
          </p:cNvSpPr>
          <p:nvPr>
            <p:ph type="body" idx="1"/>
          </p:nvPr>
        </p:nvSpPr>
        <p:spPr/>
        <p:txBody>
          <a:bodyPr/>
          <a:lstStyle/>
          <a:p>
            <a:pPr eaLnBrk="1" fontAlgn="auto" hangingPunct="1">
              <a:spcBef>
                <a:spcPts val="0"/>
              </a:spcBef>
              <a:spcAft>
                <a:spcPts val="0"/>
              </a:spcAft>
              <a:defRPr/>
            </a:pPr>
            <a:r>
              <a:rPr lang="fr-FR" dirty="0" smtClean="0">
                <a:ea typeface="+mn-ea"/>
                <a:cs typeface="+mn-cs"/>
              </a:rPr>
              <a:t>LA FINALITE:</a:t>
            </a:r>
          </a:p>
          <a:p>
            <a:pPr eaLnBrk="1" fontAlgn="auto" hangingPunct="1">
              <a:spcBef>
                <a:spcPts val="0"/>
              </a:spcBef>
              <a:spcAft>
                <a:spcPts val="0"/>
              </a:spcAft>
              <a:defRPr/>
            </a:pPr>
            <a:r>
              <a:rPr lang="fr-FR" dirty="0" smtClean="0">
                <a:ea typeface="+mn-ea"/>
                <a:cs typeface="+mn-cs"/>
              </a:rPr>
              <a:t>Le système articulaire du MS peut  être subdivisé en 3 sous systèmes fonctionnels:</a:t>
            </a:r>
          </a:p>
          <a:p>
            <a:pPr marL="171450" indent="-171450" eaLnBrk="1" fontAlgn="auto" hangingPunct="1">
              <a:spcBef>
                <a:spcPts val="0"/>
              </a:spcBef>
              <a:spcAft>
                <a:spcPts val="0"/>
              </a:spcAft>
              <a:buFontTx/>
              <a:buChar char="-"/>
              <a:defRPr/>
            </a:pPr>
            <a:r>
              <a:rPr lang="fr-FR" dirty="0" smtClean="0">
                <a:ea typeface="+mn-ea"/>
                <a:cs typeface="+mn-cs"/>
              </a:rPr>
              <a:t>l’épaule (articulation  la  +  mobile du corps  humain) qui permet d’orienter l’ensemble du MS dans  un volume correspondant globalement  aux ¾ d’une sphère de diamètre égal  à la  longueur du MS</a:t>
            </a:r>
          </a:p>
          <a:p>
            <a:pPr marL="171450" indent="-171450" eaLnBrk="1" fontAlgn="auto" hangingPunct="1">
              <a:spcBef>
                <a:spcPts val="0"/>
              </a:spcBef>
              <a:spcAft>
                <a:spcPts val="0"/>
              </a:spcAft>
              <a:buFontTx/>
              <a:buChar char="-"/>
              <a:defRPr/>
            </a:pPr>
            <a:r>
              <a:rPr lang="fr-FR" dirty="0" smtClean="0">
                <a:ea typeface="+mn-ea"/>
                <a:cs typeface="+mn-cs"/>
              </a:rPr>
              <a:t>La main (poignets  + doigts) à la fois organe sensoriel de reconnaissance (toutes les sensibilités), et  organe effecteur (outil affecté  à la préhension, avec des capacités discriminatives quasi  infinies: pianiste, ....)</a:t>
            </a:r>
          </a:p>
          <a:p>
            <a:pPr marL="171450" indent="-171450" eaLnBrk="1" fontAlgn="auto" hangingPunct="1">
              <a:spcBef>
                <a:spcPts val="0"/>
              </a:spcBef>
              <a:spcAft>
                <a:spcPts val="0"/>
              </a:spcAft>
              <a:buFontTx/>
              <a:buChar char="-"/>
              <a:defRPr/>
            </a:pPr>
            <a:r>
              <a:rPr lang="fr-FR" dirty="0" smtClean="0">
                <a:ea typeface="+mn-ea"/>
                <a:cs typeface="+mn-cs"/>
              </a:rPr>
              <a:t>Le coude, placé  judicieusement entre les deux  précédents, afin de créer une transition parfaite entre les actions centrifuges (ou extrinsèques), et les actions centripètes (intrinsèques), ces dernières étant essentielles  à la survie et au confort (alimentation, protection contre dangers extérieurs: insecte, poussière dans  l’œil….)</a:t>
            </a:r>
          </a:p>
          <a:p>
            <a:pPr eaLnBrk="1" fontAlgn="auto" hangingPunct="1">
              <a:spcBef>
                <a:spcPts val="0"/>
              </a:spcBef>
              <a:spcAft>
                <a:spcPts val="0"/>
              </a:spcAft>
              <a:defRPr/>
            </a:pPr>
            <a:r>
              <a:rPr lang="fr-FR" dirty="0" smtClean="0">
                <a:ea typeface="+mn-ea"/>
                <a:cs typeface="+mn-cs"/>
              </a:rPr>
              <a:t>LES DEUX FONCTIONS PRINCIPALES:</a:t>
            </a:r>
          </a:p>
          <a:p>
            <a:pPr marL="171450" indent="-171450" eaLnBrk="1" fontAlgn="auto" hangingPunct="1">
              <a:spcBef>
                <a:spcPts val="0"/>
              </a:spcBef>
              <a:spcAft>
                <a:spcPts val="0"/>
              </a:spcAft>
              <a:buFontTx/>
              <a:buChar char="-"/>
              <a:defRPr/>
            </a:pPr>
            <a:r>
              <a:rPr lang="fr-FR" dirty="0" smtClean="0">
                <a:ea typeface="+mn-ea"/>
                <a:cs typeface="+mn-cs"/>
              </a:rPr>
              <a:t>FLEXION-EXTENSION: position de référence …….action vers extérieur et vers intérieur</a:t>
            </a:r>
          </a:p>
          <a:p>
            <a:pPr marL="171450" indent="-171450" eaLnBrk="1" fontAlgn="auto" hangingPunct="1">
              <a:spcBef>
                <a:spcPts val="0"/>
              </a:spcBef>
              <a:spcAft>
                <a:spcPts val="0"/>
              </a:spcAft>
              <a:buFontTx/>
              <a:buChar char="-"/>
              <a:defRPr/>
            </a:pPr>
            <a:r>
              <a:rPr lang="fr-FR" dirty="0" smtClean="0">
                <a:ea typeface="+mn-ea"/>
                <a:cs typeface="+mn-cs"/>
              </a:rPr>
              <a:t>PRONOSUPINATION: action complexe (assistée par PS dans épaule et dans  poignet)…..  permet d’accroitre sensiblement les capacités d’intervention de la  main (VERS LE HAUT  OU LE BAS OU VERS LE DESSUS  OU LE DESSOUS.</a:t>
            </a:r>
            <a:endParaRPr lang="fr-FR" dirty="0">
              <a:ea typeface="+mn-ea"/>
              <a:cs typeface="+mn-cs"/>
            </a:endParaRPr>
          </a:p>
        </p:txBody>
      </p:sp>
      <p:sp>
        <p:nvSpPr>
          <p:cNvPr id="1638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6A7904-98F9-4A42-93B1-0B0413D7C5F5}" type="slidenum">
              <a:rPr lang="fr-FR">
                <a:ea typeface="ＭＳ Ｐゴシック" pitchFamily="84" charset="-128"/>
                <a:cs typeface="ＭＳ Ｐゴシック" pitchFamily="84" charset="-128"/>
              </a:rPr>
              <a:pPr fontAlgn="base">
                <a:spcBef>
                  <a:spcPct val="0"/>
                </a:spcBef>
                <a:spcAft>
                  <a:spcPct val="0"/>
                </a:spcAft>
                <a:defRPr/>
              </a:pPr>
              <a:t>2</a:t>
            </a:fld>
            <a:endParaRPr lang="fr-FR">
              <a:ea typeface="ＭＳ Ｐゴシック" pitchFamily="84" charset="-128"/>
              <a:cs typeface="ＭＳ Ｐゴシック" pitchFamily="84" charset="-128"/>
            </a:endParaRPr>
          </a:p>
        </p:txBody>
      </p:sp>
    </p:spTree>
    <p:extLst>
      <p:ext uri="{BB962C8B-B14F-4D97-AF65-F5344CB8AC3E}">
        <p14:creationId xmlns:p14="http://schemas.microsoft.com/office/powerpoint/2010/main" val="1468868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6758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1- ex.  Neurologique: ce qui peut projeter sur le coude</a:t>
            </a:r>
          </a:p>
          <a:p>
            <a:pPr eaLnBrk="1" hangingPunct="1">
              <a:spcBef>
                <a:spcPct val="0"/>
              </a:spcBef>
            </a:pPr>
            <a:r>
              <a:rPr lang="fr-FR" smtClean="0"/>
              <a:t>2- épaule et  poignet: ce qui a  une  incidence sur le dysfonctionnement du coude</a:t>
            </a:r>
          </a:p>
          <a:p>
            <a:pPr eaLnBrk="1" hangingPunct="1">
              <a:spcBef>
                <a:spcPct val="0"/>
              </a:spcBef>
            </a:pPr>
            <a:r>
              <a:rPr lang="fr-FR" smtClean="0"/>
              <a:t>3- coude: les dysfonctionnements  propres du coude: articulaires, neuromusculaires</a:t>
            </a:r>
          </a:p>
        </p:txBody>
      </p:sp>
      <p:sp>
        <p:nvSpPr>
          <p:cNvPr id="3686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6A6FB5-6085-42EE-864A-72CF587D785F}" type="slidenum">
              <a:rPr lang="fr-FR">
                <a:ea typeface="ＭＳ Ｐゴシック" pitchFamily="84" charset="-128"/>
                <a:cs typeface="ＭＳ Ｐゴシック" pitchFamily="84" charset="-128"/>
              </a:rPr>
              <a:pPr fontAlgn="base">
                <a:spcBef>
                  <a:spcPct val="0"/>
                </a:spcBef>
                <a:spcAft>
                  <a:spcPct val="0"/>
                </a:spcAft>
                <a:defRPr/>
              </a:pPr>
              <a:t>20</a:t>
            </a:fld>
            <a:endParaRPr lang="fr-FR">
              <a:ea typeface="ＭＳ Ｐゴシック" pitchFamily="84" charset="-128"/>
              <a:cs typeface="ＭＳ Ｐゴシック" pitchFamily="84" charset="-128"/>
            </a:endParaRPr>
          </a:p>
        </p:txBody>
      </p:sp>
    </p:spTree>
    <p:extLst>
      <p:ext uri="{BB962C8B-B14F-4D97-AF65-F5344CB8AC3E}">
        <p14:creationId xmlns:p14="http://schemas.microsoft.com/office/powerpoint/2010/main" val="372364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6963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1- ex.  Neurologique: ce qui peut projeter sur le coude</a:t>
            </a:r>
          </a:p>
          <a:p>
            <a:pPr eaLnBrk="1" hangingPunct="1">
              <a:spcBef>
                <a:spcPct val="0"/>
              </a:spcBef>
            </a:pPr>
            <a:r>
              <a:rPr lang="fr-FR" smtClean="0"/>
              <a:t>2- épaule et  poignet: ce qui a  une  incidence sur le dysfonctionnement du coude</a:t>
            </a:r>
          </a:p>
          <a:p>
            <a:pPr eaLnBrk="1" hangingPunct="1">
              <a:spcBef>
                <a:spcPct val="0"/>
              </a:spcBef>
            </a:pPr>
            <a:r>
              <a:rPr lang="fr-FR" smtClean="0"/>
              <a:t>3- coude: les dysfonctionnements  propres du coude: articulaires, neuromusculaires</a:t>
            </a:r>
          </a:p>
        </p:txBody>
      </p:sp>
      <p:sp>
        <p:nvSpPr>
          <p:cNvPr id="36867" name="Espace réservé du numéro de diapositive 3"/>
          <p:cNvSpPr txBox="1">
            <a:spLocks noGrp="1"/>
          </p:cNvSpPr>
          <p:nvPr/>
        </p:nvSpPr>
        <p:spPr bwMode="auto">
          <a:xfrm>
            <a:off x="3884613" y="8685213"/>
            <a:ext cx="2971800" cy="457200"/>
          </a:xfrm>
          <a:prstGeom prst="rect">
            <a:avLst/>
          </a:prstGeom>
          <a:noFill/>
          <a:ln>
            <a:miter lim="800000"/>
            <a:headEnd/>
            <a:tailEnd/>
          </a:ln>
        </p:spPr>
        <p:txBody>
          <a:bodyPr anchor="b">
            <a:prstTxWarp prst="textNoShape">
              <a:avLst/>
            </a:prstTxWarp>
          </a:bodyPr>
          <a:lstStyle/>
          <a:p>
            <a:pPr algn="r">
              <a:defRPr/>
            </a:pPr>
            <a:fld id="{A8096029-BE7A-4FCF-A344-D06F4C264287}" type="slidenum">
              <a:rPr lang="fr-FR" sz="1200">
                <a:latin typeface="+mn-lt"/>
              </a:rPr>
              <a:pPr algn="r">
                <a:defRPr/>
              </a:pPr>
              <a:t>21</a:t>
            </a:fld>
            <a:endParaRPr lang="fr-FR" sz="1200">
              <a:latin typeface="+mn-lt"/>
            </a:endParaRPr>
          </a:p>
        </p:txBody>
      </p:sp>
    </p:spTree>
    <p:extLst>
      <p:ext uri="{BB962C8B-B14F-4D97-AF65-F5344CB8AC3E}">
        <p14:creationId xmlns:p14="http://schemas.microsoft.com/office/powerpoint/2010/main" val="570468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Placeholder 2"/>
          <p:cNvSpPr>
            <a:spLocks noGrp="1" noRot="1" noChangeAspect="1"/>
          </p:cNvSpPr>
          <p:nvPr>
            <p:ph type="sldImg"/>
          </p:nvPr>
        </p:nvSpPr>
        <p:spPr bwMode="auto">
          <a:noFill/>
          <a:ln>
            <a:solidFill>
              <a:srgbClr val="000000"/>
            </a:solidFill>
            <a:miter lim="800000"/>
            <a:headEnd/>
            <a:tailEnd/>
          </a:ln>
        </p:spPr>
      </p:sp>
      <p:sp>
        <p:nvSpPr>
          <p:cNvPr id="7168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FR"/>
          </a:p>
        </p:txBody>
      </p:sp>
    </p:spTree>
    <p:extLst>
      <p:ext uri="{BB962C8B-B14F-4D97-AF65-F5344CB8AC3E}">
        <p14:creationId xmlns:p14="http://schemas.microsoft.com/office/powerpoint/2010/main" val="1490927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Placeholder 2"/>
          <p:cNvSpPr>
            <a:spLocks noGrp="1" noRot="1" noChangeAspect="1"/>
          </p:cNvSpPr>
          <p:nvPr>
            <p:ph type="sldImg"/>
          </p:nvPr>
        </p:nvSpPr>
        <p:spPr bwMode="auto">
          <a:noFill/>
          <a:ln>
            <a:solidFill>
              <a:srgbClr val="000000"/>
            </a:solidFill>
            <a:miter lim="800000"/>
            <a:headEnd/>
            <a:tailEnd/>
          </a:ln>
        </p:spPr>
      </p:sp>
      <p:sp>
        <p:nvSpPr>
          <p:cNvPr id="7373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FR" dirty="0" smtClean="0"/>
              <a:t>Film? De la  </a:t>
            </a:r>
            <a:r>
              <a:rPr lang="fr-FR" dirty="0" err="1" smtClean="0"/>
              <a:t>pronosupination</a:t>
            </a:r>
            <a:r>
              <a:rPr lang="fr-FR" dirty="0" smtClean="0"/>
              <a:t>  pour visualiser le rôle du coude (</a:t>
            </a:r>
            <a:r>
              <a:rPr lang="fr-FR" smtClean="0"/>
              <a:t>et  poignet</a:t>
            </a:r>
            <a:r>
              <a:rPr lang="fr-FR" dirty="0" smtClean="0"/>
              <a:t>) et </a:t>
            </a:r>
            <a:r>
              <a:rPr lang="fr-FR" smtClean="0"/>
              <a:t>de l’épaule… vue de face.</a:t>
            </a:r>
            <a:endParaRPr lang="fr-FR" dirty="0"/>
          </a:p>
        </p:txBody>
      </p:sp>
    </p:spTree>
    <p:extLst>
      <p:ext uri="{BB962C8B-B14F-4D97-AF65-F5344CB8AC3E}">
        <p14:creationId xmlns:p14="http://schemas.microsoft.com/office/powerpoint/2010/main" val="1186526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Placeholder 2"/>
          <p:cNvSpPr>
            <a:spLocks noGrp="1" noRot="1" noChangeAspect="1"/>
          </p:cNvSpPr>
          <p:nvPr>
            <p:ph type="sldImg"/>
          </p:nvPr>
        </p:nvSpPr>
        <p:spPr bwMode="auto">
          <a:noFill/>
          <a:ln>
            <a:solidFill>
              <a:srgbClr val="000000"/>
            </a:solidFill>
            <a:miter lim="800000"/>
            <a:headEnd/>
            <a:tailEnd/>
          </a:ln>
        </p:spPr>
      </p:sp>
      <p:sp>
        <p:nvSpPr>
          <p:cNvPr id="1741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FR"/>
          </a:p>
        </p:txBody>
      </p:sp>
    </p:spTree>
    <p:extLst>
      <p:ext uri="{BB962C8B-B14F-4D97-AF65-F5344CB8AC3E}">
        <p14:creationId xmlns:p14="http://schemas.microsoft.com/office/powerpoint/2010/main" val="1954777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Placeholder 2"/>
          <p:cNvSpPr>
            <a:spLocks noGrp="1" noRot="1" noChangeAspect="1"/>
          </p:cNvSpPr>
          <p:nvPr>
            <p:ph type="sldImg"/>
          </p:nvPr>
        </p:nvSpPr>
        <p:spPr bwMode="auto">
          <a:noFill/>
          <a:ln>
            <a:solidFill>
              <a:srgbClr val="000000"/>
            </a:solidFill>
            <a:miter lim="800000"/>
            <a:headEnd/>
            <a:tailEnd/>
          </a:ln>
        </p:spPr>
      </p:sp>
      <p:sp>
        <p:nvSpPr>
          <p:cNvPr id="1945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FR" dirty="0"/>
          </a:p>
        </p:txBody>
      </p:sp>
    </p:spTree>
    <p:extLst>
      <p:ext uri="{BB962C8B-B14F-4D97-AF65-F5344CB8AC3E}">
        <p14:creationId xmlns:p14="http://schemas.microsoft.com/office/powerpoint/2010/main" val="1740761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Placeholder 2"/>
          <p:cNvSpPr>
            <a:spLocks noGrp="1" noRot="1" noChangeAspect="1"/>
          </p:cNvSpPr>
          <p:nvPr>
            <p:ph type="sldImg"/>
          </p:nvPr>
        </p:nvSpPr>
        <p:spPr bwMode="auto">
          <a:noFill/>
          <a:ln>
            <a:solidFill>
              <a:srgbClr val="000000"/>
            </a:solidFill>
            <a:miter lim="800000"/>
            <a:headEnd/>
            <a:tailEnd/>
          </a:ln>
        </p:spPr>
      </p:sp>
      <p:sp>
        <p:nvSpPr>
          <p:cNvPr id="2150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FR"/>
          </a:p>
        </p:txBody>
      </p:sp>
    </p:spTree>
    <p:extLst>
      <p:ext uri="{BB962C8B-B14F-4D97-AF65-F5344CB8AC3E}">
        <p14:creationId xmlns:p14="http://schemas.microsoft.com/office/powerpoint/2010/main" val="1816488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Placeholder 2"/>
          <p:cNvSpPr>
            <a:spLocks noGrp="1" noRot="1" noChangeAspect="1"/>
          </p:cNvSpPr>
          <p:nvPr>
            <p:ph type="sldImg"/>
          </p:nvPr>
        </p:nvSpPr>
        <p:spPr bwMode="auto">
          <a:noFill/>
          <a:ln>
            <a:solidFill>
              <a:srgbClr val="000000"/>
            </a:solidFill>
            <a:miter lim="800000"/>
            <a:headEnd/>
            <a:tailEnd/>
          </a:ln>
        </p:spPr>
      </p:sp>
      <p:sp>
        <p:nvSpPr>
          <p:cNvPr id="2560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FR"/>
          </a:p>
        </p:txBody>
      </p:sp>
    </p:spTree>
    <p:extLst>
      <p:ext uri="{BB962C8B-B14F-4D97-AF65-F5344CB8AC3E}">
        <p14:creationId xmlns:p14="http://schemas.microsoft.com/office/powerpoint/2010/main" val="824293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Placeholder 2"/>
          <p:cNvSpPr>
            <a:spLocks noGrp="1" noRot="1" noChangeAspect="1"/>
          </p:cNvSpPr>
          <p:nvPr>
            <p:ph type="sldImg"/>
          </p:nvPr>
        </p:nvSpPr>
        <p:spPr bwMode="auto">
          <a:noFill/>
          <a:ln>
            <a:solidFill>
              <a:srgbClr val="000000"/>
            </a:solidFill>
            <a:miter lim="800000"/>
            <a:headEnd/>
            <a:tailEnd/>
          </a:ln>
        </p:spPr>
      </p:sp>
      <p:sp>
        <p:nvSpPr>
          <p:cNvPr id="2355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FR"/>
          </a:p>
        </p:txBody>
      </p:sp>
    </p:spTree>
    <p:extLst>
      <p:ext uri="{BB962C8B-B14F-4D97-AF65-F5344CB8AC3E}">
        <p14:creationId xmlns:p14="http://schemas.microsoft.com/office/powerpoint/2010/main" val="1089954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Placeholder 2"/>
          <p:cNvSpPr>
            <a:spLocks noGrp="1" noRot="1" noChangeAspect="1"/>
          </p:cNvSpPr>
          <p:nvPr>
            <p:ph type="sldImg"/>
          </p:nvPr>
        </p:nvSpPr>
        <p:spPr bwMode="auto">
          <a:noFill/>
          <a:ln>
            <a:solidFill>
              <a:srgbClr val="000000"/>
            </a:solidFill>
            <a:miter lim="800000"/>
            <a:headEnd/>
            <a:tailEnd/>
          </a:ln>
        </p:spPr>
      </p:sp>
      <p:sp>
        <p:nvSpPr>
          <p:cNvPr id="2765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FR"/>
          </a:p>
        </p:txBody>
      </p:sp>
    </p:spTree>
    <p:extLst>
      <p:ext uri="{BB962C8B-B14F-4D97-AF65-F5344CB8AC3E}">
        <p14:creationId xmlns:p14="http://schemas.microsoft.com/office/powerpoint/2010/main" val="483982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Placeholder 2"/>
          <p:cNvSpPr>
            <a:spLocks noGrp="1" noRot="1" noChangeAspect="1"/>
          </p:cNvSpPr>
          <p:nvPr>
            <p:ph type="sldImg"/>
          </p:nvPr>
        </p:nvSpPr>
        <p:spPr bwMode="auto">
          <a:noFill/>
          <a:ln>
            <a:solidFill>
              <a:srgbClr val="000000"/>
            </a:solidFill>
            <a:miter lim="800000"/>
            <a:headEnd/>
            <a:tailEnd/>
          </a:ln>
        </p:spPr>
      </p:sp>
      <p:sp>
        <p:nvSpPr>
          <p:cNvPr id="2969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fr-FR" dirty="0" smtClean="0"/>
              <a:t>Maintenant que  nous avons vu  les charnières, il faut aborder les câbles qui permettent à ces articulations de fonctionner.</a:t>
            </a:r>
          </a:p>
          <a:p>
            <a:pPr eaLnBrk="1" hangingPunct="1"/>
            <a:r>
              <a:rPr lang="fr-FR" dirty="0" smtClean="0"/>
              <a:t>F°: long biceps, brachial antérieur, long supinateur.</a:t>
            </a:r>
          </a:p>
          <a:p>
            <a:pPr eaLnBrk="1" hangingPunct="1"/>
            <a:r>
              <a:rPr lang="fr-FR" dirty="0" smtClean="0"/>
              <a:t>E°: triceps brachial</a:t>
            </a:r>
            <a:endParaRPr lang="fr-FR" dirty="0"/>
          </a:p>
        </p:txBody>
      </p:sp>
    </p:spTree>
    <p:extLst>
      <p:ext uri="{BB962C8B-B14F-4D97-AF65-F5344CB8AC3E}">
        <p14:creationId xmlns:p14="http://schemas.microsoft.com/office/powerpoint/2010/main" val="1767575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fr-FR" smtClean="0"/>
              <a:t>Cliquez et modifiez le titre</a:t>
            </a:r>
            <a:endParaRPr lang="en-US" dirty="0"/>
          </a:p>
        </p:txBody>
      </p:sp>
      <p:sp>
        <p:nvSpPr>
          <p:cNvPr id="8" name="Date Placeholder 3"/>
          <p:cNvSpPr>
            <a:spLocks noGrp="1"/>
          </p:cNvSpPr>
          <p:nvPr>
            <p:ph type="dt" sz="half" idx="10"/>
          </p:nvPr>
        </p:nvSpPr>
        <p:spPr/>
        <p:txBody>
          <a:bodyPr/>
          <a:lstStyle>
            <a:lvl1pPr>
              <a:defRPr/>
            </a:lvl1pPr>
          </a:lstStyle>
          <a:p>
            <a:pPr>
              <a:defRPr/>
            </a:pPr>
            <a:fld id="{D6F0FD69-99CB-4371-8667-29228D50062F}" type="datetimeFigureOut">
              <a:rPr lang="en-US"/>
              <a:pPr>
                <a:defRPr/>
              </a:pPr>
              <a:t>2/13/19</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A32D4CCA-B22D-4244-87B9-AA58142F7BB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Cliquez et modifiez le titre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4"/>
          </p:nvPr>
        </p:nvSpPr>
        <p:spPr/>
        <p:txBody>
          <a:bodyPr/>
          <a:lstStyle>
            <a:lvl1pPr>
              <a:defRPr/>
            </a:lvl1pPr>
          </a:lstStyle>
          <a:p>
            <a:pPr>
              <a:defRPr/>
            </a:pPr>
            <a:fld id="{9DBD5994-5E57-471E-8B56-52E24DE1F754}" type="datetimeFigureOut">
              <a:rPr lang="en-US"/>
              <a:pPr>
                <a:defRPr/>
              </a:pPr>
              <a:t>2/13/19</a:t>
            </a:fld>
            <a:endParaRPr lang="en-US" dirty="0"/>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642706F1-3B6A-4659-AE88-D2656E60F4BE}"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Cliquez et modifiez le titre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3"/>
          <p:cNvSpPr>
            <a:spLocks noGrp="1"/>
          </p:cNvSpPr>
          <p:nvPr>
            <p:ph type="dt" sz="half" idx="15"/>
          </p:nvPr>
        </p:nvSpPr>
        <p:spPr/>
        <p:txBody>
          <a:bodyPr/>
          <a:lstStyle>
            <a:lvl1pPr>
              <a:defRPr/>
            </a:lvl1pPr>
          </a:lstStyle>
          <a:p>
            <a:pPr>
              <a:defRPr/>
            </a:pPr>
            <a:fld id="{E34880ED-EB47-4C96-AB41-F0827A0AC0BD}" type="datetimeFigureOut">
              <a:rPr lang="en-US"/>
              <a:pPr>
                <a:defRPr/>
              </a:pPr>
              <a:t>2/13/19</a:t>
            </a:fld>
            <a:endParaRPr lang="en-US" dirty="0"/>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2AFADF51-657A-4699-9E37-E750E826662F}"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0" name="Title 9"/>
          <p:cNvSpPr>
            <a:spLocks noGrp="1"/>
          </p:cNvSpPr>
          <p:nvPr>
            <p:ph type="title"/>
          </p:nvPr>
        </p:nvSpPr>
        <p:spPr/>
        <p:txBody>
          <a:bodyPr/>
          <a:lstStyle/>
          <a:p>
            <a:r>
              <a:rPr lang="fr-FR" smtClean="0"/>
              <a:t>Cliquez et modifiez le titre</a:t>
            </a:r>
            <a:endParaRPr lang="en-US" dirty="0"/>
          </a:p>
        </p:txBody>
      </p:sp>
      <p:sp>
        <p:nvSpPr>
          <p:cNvPr id="7" name="Date Placeholder 3"/>
          <p:cNvSpPr>
            <a:spLocks noGrp="1"/>
          </p:cNvSpPr>
          <p:nvPr>
            <p:ph type="dt" sz="half" idx="10"/>
          </p:nvPr>
        </p:nvSpPr>
        <p:spPr/>
        <p:txBody>
          <a:bodyPr/>
          <a:lstStyle>
            <a:lvl1pPr>
              <a:defRPr/>
            </a:lvl1pPr>
          </a:lstStyle>
          <a:p>
            <a:pPr>
              <a:defRPr/>
            </a:pPr>
            <a:fld id="{522F1B6C-BF4C-4012-83A6-7C2533094AA7}" type="datetimeFigureOut">
              <a:rPr lang="en-US"/>
              <a:pPr>
                <a:defRPr/>
              </a:pPr>
              <a:t>2/13/19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54BC34B-7ABD-4855-BFA5-7A8A0DAAB31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dirty="0"/>
          </a:p>
        </p:txBody>
      </p:sp>
      <p:sp>
        <p:nvSpPr>
          <p:cNvPr id="3" name="Date Placeholder 3"/>
          <p:cNvSpPr>
            <a:spLocks noGrp="1"/>
          </p:cNvSpPr>
          <p:nvPr>
            <p:ph type="dt" sz="half" idx="10"/>
          </p:nvPr>
        </p:nvSpPr>
        <p:spPr/>
        <p:txBody>
          <a:bodyPr/>
          <a:lstStyle>
            <a:lvl1pPr>
              <a:defRPr/>
            </a:lvl1pPr>
          </a:lstStyle>
          <a:p>
            <a:pPr>
              <a:defRPr/>
            </a:pPr>
            <a:fld id="{B0464A3C-322F-470D-B53D-6E3A4C9E91A6}" type="datetimeFigureOut">
              <a:rPr lang="en-US"/>
              <a:pPr>
                <a:defRPr/>
              </a:pPr>
              <a:t>2/13/19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9441D32-2BD3-4612-B32F-250A9FBBCE5E}"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324E3C-F77F-4A5C-BB07-403BB662838D}" type="datetimeFigureOut">
              <a:rPr lang="en-US"/>
              <a:pPr>
                <a:defRPr/>
              </a:pPr>
              <a:t>2/13/19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FB524AC-FC6B-48F3-A1A6-488E07445B45}"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fr-FR" smtClean="0"/>
              <a:t>Cliquez et modifiez le titre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3"/>
          <p:cNvSpPr>
            <a:spLocks noGrp="1"/>
          </p:cNvSpPr>
          <p:nvPr>
            <p:ph type="dt" sz="half" idx="10"/>
          </p:nvPr>
        </p:nvSpPr>
        <p:spPr/>
        <p:txBody>
          <a:bodyPr/>
          <a:lstStyle>
            <a:lvl1pPr>
              <a:defRPr/>
            </a:lvl1pPr>
          </a:lstStyle>
          <a:p>
            <a:pPr>
              <a:defRPr/>
            </a:pPr>
            <a:fld id="{38BD56BA-35EA-4919-9A34-E9F39D55CC15}" type="datetimeFigureOut">
              <a:rPr lang="en-US"/>
              <a:pPr>
                <a:defRPr/>
              </a:pPr>
              <a:t>2/13/19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9574EF-B3C6-4D33-B164-35801608592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lvl1pPr>
              <a:defRPr/>
            </a:lvl1pPr>
          </a:lstStyle>
          <a:p>
            <a:pPr>
              <a:defRPr/>
            </a:pPr>
            <a:fld id="{EA2219F4-B44E-4D36-830D-0EAF6B69A52C}" type="datetimeFigureOut">
              <a:rPr lang="en-US"/>
              <a:pPr>
                <a:defRPr/>
              </a:pPr>
              <a:t>2/13/19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010F10-2BE8-4585-8357-ECB49AA88FED}"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fr-FR" smtClean="0"/>
              <a:t>Cliquez et modifiez le titre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lvl1pPr>
              <a:defRPr/>
            </a:lvl1pPr>
          </a:lstStyle>
          <a:p>
            <a:pPr>
              <a:defRPr/>
            </a:pPr>
            <a:fld id="{94BF8470-5E34-4CF6-83EF-3FCC44D5E68D}" type="datetimeFigureOut">
              <a:rPr lang="en-US"/>
              <a:pPr>
                <a:defRPr/>
              </a:pPr>
              <a:t>2/13/19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C98255-7A4C-4470-8F53-C4467B5E1849}"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fr-FR" smtClean="0"/>
              <a:t>Cliquez et modifiez le titre</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fontAlgn="auto">
              <a:spcBef>
                <a:spcPts val="0"/>
              </a:spcBef>
              <a:spcAft>
                <a:spcPts val="0"/>
              </a:spcAft>
              <a:defRPr sz="1100" b="1">
                <a:solidFill>
                  <a:schemeClr val="tx1">
                    <a:lumMod val="50000"/>
                    <a:lumOff val="50000"/>
                  </a:schemeClr>
                </a:solidFill>
                <a:latin typeface="+mn-lt"/>
                <a:ea typeface="+mn-ea"/>
                <a:cs typeface="+mn-cs"/>
              </a:defRPr>
            </a:lvl1pPr>
          </a:lstStyle>
          <a:p>
            <a:pPr>
              <a:defRPr/>
            </a:pPr>
            <a:fld id="{D090861F-A601-4133-BF92-691846445FA8}" type="datetimeFigureOut">
              <a:rPr lang="en-US"/>
              <a:pPr>
                <a:defRPr/>
              </a:pPr>
              <a:t>2/13/19</a:t>
            </a:fld>
            <a:endParaRPr lang="en-US" dirty="0"/>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fontAlgn="auto">
              <a:spcBef>
                <a:spcPts val="0"/>
              </a:spcBef>
              <a:spcAft>
                <a:spcPts val="0"/>
              </a:spcAft>
              <a:defRPr sz="1100" b="1">
                <a:solidFill>
                  <a:schemeClr val="tx1">
                    <a:lumMod val="50000"/>
                    <a:lumOff val="50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lumMod val="50000"/>
                    <a:lumOff val="50000"/>
                  </a:schemeClr>
                </a:solidFill>
                <a:latin typeface="+mn-lt"/>
                <a:ea typeface="+mn-ea"/>
                <a:cs typeface="+mn-cs"/>
              </a:defRPr>
            </a:lvl1pPr>
          </a:lstStyle>
          <a:p>
            <a:pPr>
              <a:defRPr/>
            </a:pPr>
            <a:fld id="{9A8CFE2F-1928-47E4-93CA-A6A08432EDA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70" r:id="rId1"/>
    <p:sldLayoutId id="2147483969" r:id="rId2"/>
    <p:sldLayoutId id="2147483968" r:id="rId3"/>
    <p:sldLayoutId id="2147483967" r:id="rId4"/>
    <p:sldLayoutId id="2147483966" r:id="rId5"/>
    <p:sldLayoutId id="2147483965" r:id="rId6"/>
    <p:sldLayoutId id="2147483964" r:id="rId7"/>
    <p:sldLayoutId id="2147483963" r:id="rId8"/>
    <p:sldLayoutId id="2147483962" r:id="rId9"/>
  </p:sldLayoutIdLst>
  <p:timing>
    <p:tnLst>
      <p:par>
        <p:cTn id="1" dur="indefinite" restart="never" nodeType="tmRoot"/>
      </p:par>
    </p:tnLst>
  </p:timing>
  <p:txStyles>
    <p:titleStyle>
      <a:lvl1pPr marL="319088" indent="-319088" algn="r" rtl="0" eaLnBrk="0" fontAlgn="base" hangingPunct="0">
        <a:spcBef>
          <a:spcPct val="0"/>
        </a:spcBef>
        <a:spcAft>
          <a:spcPct val="0"/>
        </a:spcAft>
        <a:buClr>
          <a:srgbClr val="C3260C"/>
        </a:buClr>
        <a:buSzPct val="128000"/>
        <a:buFont typeface="Georgia" pitchFamily="84"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ＭＳ Ｐゴシック" pitchFamily="84" charset="-128"/>
          <a:cs typeface="ＭＳ Ｐゴシック" pitchFamily="84" charset="-128"/>
        </a:defRPr>
      </a:lvl1pPr>
      <a:lvl2pPr marL="319088" indent="-319088" algn="r" rtl="0" eaLnBrk="0" fontAlgn="base" hangingPunct="0">
        <a:spcBef>
          <a:spcPct val="0"/>
        </a:spcBef>
        <a:spcAft>
          <a:spcPct val="0"/>
        </a:spcAft>
        <a:buClr>
          <a:srgbClr val="C3260C"/>
        </a:buClr>
        <a:buSzPct val="128000"/>
        <a:buFont typeface="Georgia" pitchFamily="84" charset="0"/>
        <a:buChar char="*"/>
        <a:defRPr sz="4600" b="1">
          <a:solidFill>
            <a:schemeClr val="tx1"/>
          </a:solidFill>
          <a:latin typeface="Trebuchet MS" pitchFamily="84" charset="0"/>
          <a:ea typeface="ＭＳ Ｐゴシック" pitchFamily="84" charset="-128"/>
          <a:cs typeface="ＭＳ Ｐゴシック" pitchFamily="84" charset="-128"/>
        </a:defRPr>
      </a:lvl2pPr>
      <a:lvl3pPr marL="319088" indent="-319088" algn="r" rtl="0" eaLnBrk="0" fontAlgn="base" hangingPunct="0">
        <a:spcBef>
          <a:spcPct val="0"/>
        </a:spcBef>
        <a:spcAft>
          <a:spcPct val="0"/>
        </a:spcAft>
        <a:buClr>
          <a:srgbClr val="C3260C"/>
        </a:buClr>
        <a:buSzPct val="128000"/>
        <a:buFont typeface="Georgia" pitchFamily="84" charset="0"/>
        <a:buChar char="*"/>
        <a:defRPr sz="4600" b="1">
          <a:solidFill>
            <a:schemeClr val="tx1"/>
          </a:solidFill>
          <a:latin typeface="Trebuchet MS" pitchFamily="84" charset="0"/>
          <a:ea typeface="ＭＳ Ｐゴシック" pitchFamily="84" charset="-128"/>
          <a:cs typeface="ＭＳ Ｐゴシック" pitchFamily="84" charset="-128"/>
        </a:defRPr>
      </a:lvl3pPr>
      <a:lvl4pPr marL="319088" indent="-319088" algn="r" rtl="0" eaLnBrk="0" fontAlgn="base" hangingPunct="0">
        <a:spcBef>
          <a:spcPct val="0"/>
        </a:spcBef>
        <a:spcAft>
          <a:spcPct val="0"/>
        </a:spcAft>
        <a:buClr>
          <a:srgbClr val="C3260C"/>
        </a:buClr>
        <a:buSzPct val="128000"/>
        <a:buFont typeface="Georgia" pitchFamily="84" charset="0"/>
        <a:buChar char="*"/>
        <a:defRPr sz="4600" b="1">
          <a:solidFill>
            <a:schemeClr val="tx1"/>
          </a:solidFill>
          <a:latin typeface="Trebuchet MS" pitchFamily="84" charset="0"/>
          <a:ea typeface="ＭＳ Ｐゴシック" pitchFamily="84" charset="-128"/>
          <a:cs typeface="ＭＳ Ｐゴシック" pitchFamily="84" charset="-128"/>
        </a:defRPr>
      </a:lvl4pPr>
      <a:lvl5pPr marL="319088" indent="-319088" algn="r" rtl="0" eaLnBrk="0" fontAlgn="base" hangingPunct="0">
        <a:spcBef>
          <a:spcPct val="0"/>
        </a:spcBef>
        <a:spcAft>
          <a:spcPct val="0"/>
        </a:spcAft>
        <a:buClr>
          <a:srgbClr val="C3260C"/>
        </a:buClr>
        <a:buSzPct val="128000"/>
        <a:buFont typeface="Georgia" pitchFamily="84" charset="0"/>
        <a:buChar char="*"/>
        <a:defRPr sz="4600" b="1">
          <a:solidFill>
            <a:schemeClr val="tx1"/>
          </a:solidFill>
          <a:latin typeface="Trebuchet MS" pitchFamily="84" charset="0"/>
          <a:ea typeface="ＭＳ Ｐゴシック" pitchFamily="84" charset="-128"/>
          <a:cs typeface="ＭＳ Ｐゴシック" pitchFamily="8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84" charset="0"/>
        <a:buChar char="*"/>
        <a:defRPr sz="2200" kern="1200">
          <a:solidFill>
            <a:srgbClr val="404040"/>
          </a:solidFill>
          <a:latin typeface="+mn-lt"/>
          <a:ea typeface="ＭＳ Ｐゴシック" pitchFamily="84" charset="-128"/>
          <a:cs typeface="ＭＳ Ｐゴシック" pitchFamily="84" charset="-128"/>
        </a:defRPr>
      </a:lvl1pPr>
      <a:lvl2pPr marL="547688" indent="-182563" algn="l" rtl="0" eaLnBrk="0" fontAlgn="base" hangingPunct="0">
        <a:spcBef>
          <a:spcPct val="20000"/>
        </a:spcBef>
        <a:spcAft>
          <a:spcPts val="300"/>
        </a:spcAft>
        <a:buClr>
          <a:srgbClr val="C3260C"/>
        </a:buClr>
        <a:buSzPct val="130000"/>
        <a:buFont typeface="Georgia" pitchFamily="84" charset="0"/>
        <a:buChar char="*"/>
        <a:defRPr sz="2000" kern="1200">
          <a:solidFill>
            <a:srgbClr val="404040"/>
          </a:solidFill>
          <a:latin typeface="+mn-lt"/>
          <a:ea typeface="ＭＳ Ｐゴシック" pitchFamily="84" charset="-128"/>
          <a:cs typeface="+mn-cs"/>
        </a:defRPr>
      </a:lvl2pPr>
      <a:lvl3pPr marL="822325" indent="-182563" algn="l" rtl="0" eaLnBrk="0" fontAlgn="base" hangingPunct="0">
        <a:spcBef>
          <a:spcPct val="20000"/>
        </a:spcBef>
        <a:spcAft>
          <a:spcPts val="300"/>
        </a:spcAft>
        <a:buClr>
          <a:srgbClr val="C3260C"/>
        </a:buClr>
        <a:buSzPct val="130000"/>
        <a:buFont typeface="Georgia" pitchFamily="84" charset="0"/>
        <a:buChar char="*"/>
        <a:defRPr kern="1200">
          <a:solidFill>
            <a:srgbClr val="404040"/>
          </a:solidFill>
          <a:latin typeface="+mn-lt"/>
          <a:ea typeface="ＭＳ Ｐゴシック" pitchFamily="84" charset="-128"/>
          <a:cs typeface="+mn-cs"/>
        </a:defRPr>
      </a:lvl3pPr>
      <a:lvl4pPr marL="1096963" indent="-182563" algn="l" rtl="0" eaLnBrk="0" fontAlgn="base" hangingPunct="0">
        <a:spcBef>
          <a:spcPct val="20000"/>
        </a:spcBef>
        <a:spcAft>
          <a:spcPts val="300"/>
        </a:spcAft>
        <a:buClr>
          <a:srgbClr val="C3260C"/>
        </a:buClr>
        <a:buSzPct val="130000"/>
        <a:buFont typeface="Georgia" pitchFamily="84" charset="0"/>
        <a:buChar char="*"/>
        <a:defRPr sz="1600" kern="1200">
          <a:solidFill>
            <a:srgbClr val="404040"/>
          </a:solidFill>
          <a:latin typeface="+mn-lt"/>
          <a:ea typeface="ＭＳ Ｐゴシック" pitchFamily="84" charset="-128"/>
          <a:cs typeface="+mn-cs"/>
        </a:defRPr>
      </a:lvl4pPr>
      <a:lvl5pPr marL="1389063" indent="-182563" algn="l" rtl="0" eaLnBrk="0" fontAlgn="base" hangingPunct="0">
        <a:spcBef>
          <a:spcPct val="20000"/>
        </a:spcBef>
        <a:spcAft>
          <a:spcPts val="300"/>
        </a:spcAft>
        <a:buClr>
          <a:srgbClr val="C3260C"/>
        </a:buClr>
        <a:buSzPct val="130000"/>
        <a:buFont typeface="Georgia" pitchFamily="84" charset="0"/>
        <a:buChar char="*"/>
        <a:defRPr sz="1400" kern="1200">
          <a:solidFill>
            <a:srgbClr val="404040"/>
          </a:solidFill>
          <a:latin typeface="+mn-lt"/>
          <a:ea typeface="ＭＳ Ｐゴシック" pitchFamily="84" charset="-128"/>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1" Type="http://schemas.openxmlformats.org/officeDocument/2006/relationships/image" Target="../media/image20.emf"/><Relationship Id="rId12" Type="http://schemas.openxmlformats.org/officeDocument/2006/relationships/oleObject" Target="../embeddings/Document_Microsoft_Word_97_-_20044.doc"/><Relationship Id="rId13" Type="http://schemas.openxmlformats.org/officeDocument/2006/relationships/image" Target="../media/image21.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16.xml"/><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oleObject" Target="../embeddings/Document_Microsoft_Word_97_-_20041.doc"/><Relationship Id="rId7" Type="http://schemas.openxmlformats.org/officeDocument/2006/relationships/image" Target="../media/image18.emf"/><Relationship Id="rId8" Type="http://schemas.openxmlformats.org/officeDocument/2006/relationships/oleObject" Target="../embeddings/Document_Microsoft_Word_97_-_20042.doc"/><Relationship Id="rId9" Type="http://schemas.openxmlformats.org/officeDocument/2006/relationships/image" Target="../media/image19.emf"/><Relationship Id="rId10" Type="http://schemas.openxmlformats.org/officeDocument/2006/relationships/oleObject" Target="../embeddings/Document_Microsoft_Word_97_-_20043.doc"/></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7.xml"/><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1" Type="http://schemas.microsoft.com/office/2007/relationships/media" Target="../media/media1.mov"/><Relationship Id="rId2" Type="http://schemas.openxmlformats.org/officeDocument/2006/relationships/video" Target="../media/media1.mov"/></Relationships>
</file>

<file path=ppt/slides/_rels/slide18.xml.rels><?xml version="1.0" encoding="UTF-8" standalone="yes"?>
<Relationships xmlns="http://schemas.openxmlformats.org/package/2006/relationships"><Relationship Id="rId11" Type="http://schemas.openxmlformats.org/officeDocument/2006/relationships/oleObject" Target="../embeddings/Document_Microsoft_Word_97_-_20046.doc"/><Relationship Id="rId12" Type="http://schemas.openxmlformats.org/officeDocument/2006/relationships/image" Target="../media/image28.emf"/><Relationship Id="rId13" Type="http://schemas.openxmlformats.org/officeDocument/2006/relationships/oleObject" Target="../embeddings/Document_Microsoft_Word_97_-_20047.doc"/><Relationship Id="rId14" Type="http://schemas.openxmlformats.org/officeDocument/2006/relationships/image" Target="../media/image29.emf"/><Relationship Id="rId15" Type="http://schemas.openxmlformats.org/officeDocument/2006/relationships/oleObject" Target="../embeddings/Document_Microsoft_Word_97_-_20048.doc"/><Relationship Id="rId16" Type="http://schemas.openxmlformats.org/officeDocument/2006/relationships/image" Target="../media/image30.emf"/><Relationship Id="rId17" Type="http://schemas.openxmlformats.org/officeDocument/2006/relationships/image" Target="../media/image34.png"/><Relationship Id="rId1" Type="http://schemas.openxmlformats.org/officeDocument/2006/relationships/vmlDrawing" Target="../drawings/vmlDrawing2.vml"/><Relationship Id="rId2" Type="http://schemas.microsoft.com/office/2007/relationships/media" Target="../media/media2.mov"/><Relationship Id="rId3" Type="http://schemas.openxmlformats.org/officeDocument/2006/relationships/video" Target="../media/media2.mov"/><Relationship Id="rId4" Type="http://schemas.openxmlformats.org/officeDocument/2006/relationships/slideLayout" Target="../slideLayouts/slideLayout6.xml"/><Relationship Id="rId5" Type="http://schemas.openxmlformats.org/officeDocument/2006/relationships/notesSlide" Target="../notesSlides/notesSlide18.xml"/><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oleObject" Target="../embeddings/Document_Microsoft_Word_97_-_20045.doc"/><Relationship Id="rId10" Type="http://schemas.openxmlformats.org/officeDocument/2006/relationships/image" Target="../media/image2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microsoft.com/office/2007/relationships/media" Target="../media/media4.mov"/><Relationship Id="rId4" Type="http://schemas.openxmlformats.org/officeDocument/2006/relationships/video" Target="../media/media4.mov"/><Relationship Id="rId5" Type="http://schemas.openxmlformats.org/officeDocument/2006/relationships/slideLayout" Target="../slideLayouts/slideLayout2.xml"/><Relationship Id="rId6" Type="http://schemas.openxmlformats.org/officeDocument/2006/relationships/notesSlide" Target="../notesSlides/notesSlide20.xml"/><Relationship Id="rId7" Type="http://schemas.openxmlformats.org/officeDocument/2006/relationships/image" Target="../media/image35.png"/><Relationship Id="rId8" Type="http://schemas.openxmlformats.org/officeDocument/2006/relationships/image" Target="../media/image36.png"/><Relationship Id="rId1" Type="http://schemas.microsoft.com/office/2007/relationships/media" Target="../media/media3.mov"/><Relationship Id="rId2" Type="http://schemas.openxmlformats.org/officeDocument/2006/relationships/video" Target="../media/media3.mov"/></Relationships>
</file>

<file path=ppt/slides/_rels/slide21.xml.rels><?xml version="1.0" encoding="UTF-8" standalone="yes"?>
<Relationships xmlns="http://schemas.openxmlformats.org/package/2006/relationships"><Relationship Id="rId3" Type="http://schemas.microsoft.com/office/2007/relationships/media" Target="../media/media6.mov"/><Relationship Id="rId4" Type="http://schemas.openxmlformats.org/officeDocument/2006/relationships/video" Target="../media/media6.mov"/><Relationship Id="rId5" Type="http://schemas.openxmlformats.org/officeDocument/2006/relationships/slideLayout" Target="../slideLayouts/slideLayout6.xml"/><Relationship Id="rId6" Type="http://schemas.openxmlformats.org/officeDocument/2006/relationships/notesSlide" Target="../notesSlides/notesSlide21.xml"/><Relationship Id="rId7" Type="http://schemas.openxmlformats.org/officeDocument/2006/relationships/image" Target="../media/image37.png"/><Relationship Id="rId8" Type="http://schemas.openxmlformats.org/officeDocument/2006/relationships/image" Target="../media/image38.png"/><Relationship Id="rId1" Type="http://schemas.microsoft.com/office/2007/relationships/media" Target="../media/media5.mov"/><Relationship Id="rId2" Type="http://schemas.openxmlformats.org/officeDocument/2006/relationships/video" Target="../media/media5.mov"/></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jp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1.jpg"/><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ous-titre 1"/>
          <p:cNvSpPr>
            <a:spLocks noGrp="1"/>
          </p:cNvSpPr>
          <p:nvPr>
            <p:ph type="subTitle" idx="1"/>
          </p:nvPr>
        </p:nvSpPr>
        <p:spPr>
          <a:xfrm>
            <a:off x="1747520" y="3156585"/>
            <a:ext cx="5637213" cy="2227263"/>
          </a:xfrm>
        </p:spPr>
        <p:txBody>
          <a:bodyPr>
            <a:normAutofit fontScale="92500"/>
          </a:bodyPr>
          <a:lstStyle/>
          <a:p>
            <a:pPr eaLnBrk="1" hangingPunct="1"/>
            <a:r>
              <a:rPr lang="fr-FR" dirty="0" smtClean="0"/>
              <a:t>DIU Angers Nantes Rennes 2018/19- 1° année</a:t>
            </a:r>
          </a:p>
          <a:p>
            <a:pPr eaLnBrk="1" hangingPunct="1"/>
            <a:endParaRPr lang="fr-FR" b="1" dirty="0" smtClean="0">
              <a:solidFill>
                <a:srgbClr val="8F2948"/>
              </a:solidFill>
            </a:endParaRPr>
          </a:p>
          <a:p>
            <a:pPr eaLnBrk="1" hangingPunct="1"/>
            <a:endParaRPr lang="fr-FR" b="1" dirty="0" smtClean="0">
              <a:solidFill>
                <a:srgbClr val="8F2948"/>
              </a:solidFill>
            </a:endParaRPr>
          </a:p>
          <a:p>
            <a:pPr eaLnBrk="1" hangingPunct="1"/>
            <a:r>
              <a:rPr lang="fr-FR" b="1" dirty="0" smtClean="0">
                <a:solidFill>
                  <a:srgbClr val="8F2948"/>
                </a:solidFill>
              </a:rPr>
              <a:t>ANGERS - Vendredi 8 février 2019</a:t>
            </a:r>
            <a:endParaRPr lang="fr-FR" b="1" dirty="0" smtClean="0"/>
          </a:p>
          <a:p>
            <a:pPr eaLnBrk="1" hangingPunct="1"/>
            <a:r>
              <a:rPr lang="fr-FR" sz="2000" i="1" dirty="0" smtClean="0">
                <a:solidFill>
                  <a:schemeClr val="accent1"/>
                </a:solidFill>
              </a:rPr>
              <a:t>Dr Norbert TEISSEIRE- Rhumatologue MMO</a:t>
            </a:r>
          </a:p>
        </p:txBody>
      </p:sp>
      <p:sp>
        <p:nvSpPr>
          <p:cNvPr id="3" name="Titre 2"/>
          <p:cNvSpPr>
            <a:spLocks noGrp="1"/>
          </p:cNvSpPr>
          <p:nvPr>
            <p:ph type="ctrTitle"/>
          </p:nvPr>
        </p:nvSpPr>
        <p:spPr>
          <a:xfrm>
            <a:off x="372236" y="527857"/>
            <a:ext cx="7175351" cy="2243386"/>
          </a:xfrm>
        </p:spPr>
        <p:txBody>
          <a:bodyPr/>
          <a:lstStyle/>
          <a:p>
            <a:pPr marL="182880" indent="0" algn="ctr" eaLnBrk="1" fontAlgn="auto" hangingPunct="1">
              <a:spcAft>
                <a:spcPts val="0"/>
              </a:spcAft>
              <a:buClr>
                <a:schemeClr val="accent6">
                  <a:lumMod val="75000"/>
                </a:schemeClr>
              </a:buClr>
              <a:buFont typeface="Georgia" pitchFamily="18" charset="0"/>
              <a:buNone/>
              <a:defRPr/>
            </a:pPr>
            <a:r>
              <a:rPr lang="fr-FR" sz="3600" dirty="0" smtClean="0">
                <a:ea typeface="+mj-ea"/>
                <a:cs typeface="+mj-cs"/>
              </a:rPr>
              <a:t>Biomécanique</a:t>
            </a:r>
            <a:br>
              <a:rPr lang="fr-FR" sz="3600" dirty="0" smtClean="0">
                <a:ea typeface="+mj-ea"/>
                <a:cs typeface="+mj-cs"/>
              </a:rPr>
            </a:br>
            <a:r>
              <a:rPr lang="fr-FR" sz="3600" dirty="0" smtClean="0">
                <a:ea typeface="+mj-ea"/>
                <a:cs typeface="+mj-cs"/>
              </a:rPr>
              <a:t>et </a:t>
            </a:r>
            <a:br>
              <a:rPr lang="fr-FR" sz="3600" dirty="0" smtClean="0">
                <a:ea typeface="+mj-ea"/>
                <a:cs typeface="+mj-cs"/>
              </a:rPr>
            </a:br>
            <a:r>
              <a:rPr lang="fr-FR" sz="3600" dirty="0" smtClean="0">
                <a:ea typeface="+mj-ea"/>
                <a:cs typeface="+mj-cs"/>
              </a:rPr>
              <a:t>examen raisonné du coude</a:t>
            </a:r>
            <a:endParaRPr lang="fr-FR" sz="3600" dirty="0">
              <a:ea typeface="+mj-ea"/>
              <a:cs typeface="+mj-cs"/>
            </a:endParaRPr>
          </a:p>
        </p:txBody>
      </p:sp>
      <p:pic>
        <p:nvPicPr>
          <p:cNvPr id="5" name="Image 4" descr="logomait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1036" y="5486400"/>
            <a:ext cx="1392964" cy="137159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u contenu 2"/>
          <p:cNvSpPr>
            <a:spLocks noGrp="1"/>
          </p:cNvSpPr>
          <p:nvPr>
            <p:ph sz="quarter" idx="4294967295"/>
          </p:nvPr>
        </p:nvSpPr>
        <p:spPr/>
        <p:txBody>
          <a:bodyPr/>
          <a:lstStyle/>
          <a:p>
            <a:pPr marL="44450" indent="0" eaLnBrk="1" hangingPunct="1">
              <a:lnSpc>
                <a:spcPct val="80000"/>
              </a:lnSpc>
              <a:buFont typeface="Georgia" pitchFamily="84" charset="0"/>
              <a:buNone/>
            </a:pPr>
            <a:r>
              <a:rPr lang="fr-FR" sz="2800" dirty="0">
                <a:solidFill>
                  <a:srgbClr val="C3260C"/>
                </a:solidFill>
              </a:rPr>
              <a:t>BASES ANATOMIQUES</a:t>
            </a:r>
            <a:br>
              <a:rPr lang="fr-FR" sz="2800" dirty="0">
                <a:solidFill>
                  <a:srgbClr val="C3260C"/>
                </a:solidFill>
              </a:rPr>
            </a:br>
            <a:r>
              <a:rPr lang="fr-FR" sz="3600" dirty="0">
                <a:solidFill>
                  <a:srgbClr val="C3260C"/>
                </a:solidFill>
              </a:rPr>
              <a:t/>
            </a:r>
            <a:br>
              <a:rPr lang="fr-FR" sz="3600" dirty="0">
                <a:solidFill>
                  <a:srgbClr val="C3260C"/>
                </a:solidFill>
              </a:rPr>
            </a:br>
            <a:r>
              <a:rPr lang="fr-FR" sz="1800" dirty="0">
                <a:solidFill>
                  <a:srgbClr val="FF6600"/>
                </a:solidFill>
              </a:rPr>
              <a:t>2- </a:t>
            </a:r>
            <a:r>
              <a:rPr lang="fr-FR" sz="1800" dirty="0" smtClean="0">
                <a:solidFill>
                  <a:srgbClr val="FF6600"/>
                </a:solidFill>
              </a:rPr>
              <a:t>musculaires: </a:t>
            </a:r>
            <a:r>
              <a:rPr lang="fr-FR" sz="1600" dirty="0" smtClean="0">
                <a:solidFill>
                  <a:schemeClr val="tx1"/>
                </a:solidFill>
              </a:rPr>
              <a:t>la fonction </a:t>
            </a:r>
            <a:r>
              <a:rPr lang="fr-FR" sz="1600" dirty="0" err="1" smtClean="0">
                <a:solidFill>
                  <a:schemeClr val="tx1"/>
                </a:solidFill>
              </a:rPr>
              <a:t>prono</a:t>
            </a:r>
            <a:r>
              <a:rPr lang="fr-FR" sz="1600" dirty="0" smtClean="0">
                <a:solidFill>
                  <a:schemeClr val="tx1"/>
                </a:solidFill>
              </a:rPr>
              <a:t>-supination</a:t>
            </a:r>
            <a:endParaRPr lang="fr-FR" sz="1600" dirty="0">
              <a:solidFill>
                <a:schemeClr val="tx1"/>
              </a:solidFill>
            </a:endParaRPr>
          </a:p>
          <a:p>
            <a:pPr marL="44450" indent="0" eaLnBrk="1" hangingPunct="1">
              <a:lnSpc>
                <a:spcPct val="80000"/>
              </a:lnSpc>
              <a:buFont typeface="Georgia" pitchFamily="84" charset="0"/>
              <a:buNone/>
            </a:pPr>
            <a:endParaRPr lang="fr-FR" sz="1800" dirty="0">
              <a:solidFill>
                <a:srgbClr val="FF6600"/>
              </a:solidFill>
            </a:endParaRPr>
          </a:p>
          <a:p>
            <a:pPr marL="44450" indent="0" eaLnBrk="1" hangingPunct="1">
              <a:lnSpc>
                <a:spcPct val="80000"/>
              </a:lnSpc>
              <a:buFont typeface="Georgia" pitchFamily="84" charset="0"/>
              <a:buNone/>
            </a:pPr>
            <a:endParaRPr lang="fr-FR" sz="1800" dirty="0"/>
          </a:p>
          <a:p>
            <a:pPr marL="44450" indent="0" eaLnBrk="1" hangingPunct="1">
              <a:lnSpc>
                <a:spcPct val="80000"/>
              </a:lnSpc>
            </a:pPr>
            <a:endParaRPr lang="fr-FR" dirty="0"/>
          </a:p>
        </p:txBody>
      </p:sp>
      <p:pic>
        <p:nvPicPr>
          <p:cNvPr id="30722" name="Picture 7" descr="moteurs (muscles) de la PS"/>
          <p:cNvPicPr>
            <a:picLocks noChangeAspect="1" noChangeArrowheads="1"/>
          </p:cNvPicPr>
          <p:nvPr/>
        </p:nvPicPr>
        <p:blipFill>
          <a:blip r:embed="rId3"/>
          <a:srcRect/>
          <a:stretch>
            <a:fillRect/>
          </a:stretch>
        </p:blipFill>
        <p:spPr bwMode="auto">
          <a:xfrm>
            <a:off x="2360613" y="2174875"/>
            <a:ext cx="3733800" cy="3084513"/>
          </a:xfrm>
          <a:prstGeom prst="rect">
            <a:avLst/>
          </a:prstGeom>
          <a:noFill/>
          <a:ln w="9525">
            <a:noFill/>
            <a:miter lim="800000"/>
            <a:headEnd/>
            <a:tailEnd/>
          </a:ln>
        </p:spPr>
      </p:pic>
      <p:sp>
        <p:nvSpPr>
          <p:cNvPr id="30723" name="Rectangle 8"/>
          <p:cNvSpPr>
            <a:spLocks noChangeArrowheads="1"/>
          </p:cNvSpPr>
          <p:nvPr/>
        </p:nvSpPr>
        <p:spPr bwMode="auto">
          <a:xfrm>
            <a:off x="2995613" y="5257800"/>
            <a:ext cx="2528887" cy="677108"/>
          </a:xfrm>
          <a:prstGeom prst="rect">
            <a:avLst/>
          </a:prstGeom>
          <a:noFill/>
          <a:ln w="9525">
            <a:noFill/>
            <a:miter lim="800000"/>
            <a:headEnd/>
            <a:tailEnd/>
          </a:ln>
        </p:spPr>
        <p:txBody>
          <a:bodyPr wrap="square">
            <a:prstTxWarp prst="textNoShape">
              <a:avLst/>
            </a:prstTxWarp>
            <a:spAutoFit/>
          </a:bodyPr>
          <a:lstStyle/>
          <a:p>
            <a:pPr eaLnBrk="0" hangingPunct="0"/>
            <a:r>
              <a:rPr lang="fr-FR" sz="1400" b="1" dirty="0">
                <a:solidFill>
                  <a:srgbClr val="DD8A31"/>
                </a:solidFill>
              </a:rPr>
              <a:t>Muscles de la supination</a:t>
            </a:r>
            <a:endParaRPr lang="fr-FR" sz="1400" b="1" dirty="0"/>
          </a:p>
          <a:p>
            <a:pPr eaLnBrk="0" hangingPunct="0"/>
            <a:r>
              <a:rPr lang="fr-FR" sz="1200" b="1" dirty="0"/>
              <a:t>1:supin  2: </a:t>
            </a:r>
            <a:r>
              <a:rPr lang="fr-FR" sz="1200" b="1" dirty="0" err="1" smtClean="0"/>
              <a:t>bicepsB</a:t>
            </a:r>
            <a:endParaRPr lang="fr-FR" sz="1200" b="1" dirty="0" smtClean="0"/>
          </a:p>
          <a:p>
            <a:pPr eaLnBrk="0" hangingPunct="0"/>
            <a:r>
              <a:rPr lang="fr-FR" sz="1200" b="1" dirty="0" smtClean="0"/>
              <a:t>     </a:t>
            </a:r>
            <a:r>
              <a:rPr lang="fr-FR" sz="1100" dirty="0" smtClean="0"/>
              <a:t>(action++ à 90°de Flexion)</a:t>
            </a:r>
            <a:endParaRPr lang="fr-FR" sz="1100" dirty="0"/>
          </a:p>
        </p:txBody>
      </p:sp>
      <p:sp>
        <p:nvSpPr>
          <p:cNvPr id="30724" name="Rectangle 9"/>
          <p:cNvSpPr>
            <a:spLocks noChangeArrowheads="1"/>
          </p:cNvSpPr>
          <p:nvPr/>
        </p:nvSpPr>
        <p:spPr bwMode="auto">
          <a:xfrm>
            <a:off x="5789613" y="3594100"/>
            <a:ext cx="1770775" cy="492443"/>
          </a:xfrm>
          <a:prstGeom prst="rect">
            <a:avLst/>
          </a:prstGeom>
          <a:noFill/>
          <a:ln w="9525">
            <a:noFill/>
            <a:miter lim="800000"/>
            <a:headEnd/>
            <a:tailEnd/>
          </a:ln>
        </p:spPr>
        <p:txBody>
          <a:bodyPr wrap="none">
            <a:prstTxWarp prst="textNoShape">
              <a:avLst/>
            </a:prstTxWarp>
            <a:spAutoFit/>
          </a:bodyPr>
          <a:lstStyle/>
          <a:p>
            <a:pPr eaLnBrk="0" hangingPunct="0"/>
            <a:r>
              <a:rPr lang="fr-FR" sz="1400" b="1" dirty="0">
                <a:solidFill>
                  <a:srgbClr val="DD8A31"/>
                </a:solidFill>
              </a:rPr>
              <a:t>Muscles pronation</a:t>
            </a:r>
            <a:endParaRPr lang="fr-FR" sz="1400" b="1" dirty="0"/>
          </a:p>
          <a:p>
            <a:pPr eaLnBrk="0" hangingPunct="0"/>
            <a:r>
              <a:rPr lang="fr-FR" sz="1200" b="1" dirty="0"/>
              <a:t>1</a:t>
            </a:r>
            <a:r>
              <a:rPr lang="fr-FR" sz="1200" b="1" dirty="0" smtClean="0"/>
              <a:t>: </a:t>
            </a:r>
            <a:r>
              <a:rPr lang="fr-FR" sz="1200" b="1" dirty="0" err="1" smtClean="0"/>
              <a:t>carréP</a:t>
            </a:r>
            <a:r>
              <a:rPr lang="fr-FR" sz="1200" b="1" dirty="0" smtClean="0"/>
              <a:t>  </a:t>
            </a:r>
            <a:r>
              <a:rPr lang="fr-FR" sz="1200" b="1" dirty="0"/>
              <a:t>2</a:t>
            </a:r>
            <a:r>
              <a:rPr lang="fr-FR" sz="1200" b="1" dirty="0" smtClean="0"/>
              <a:t>: </a:t>
            </a:r>
            <a:r>
              <a:rPr lang="fr-FR" sz="1200" b="1" dirty="0" err="1" smtClean="0"/>
              <a:t>rondP</a:t>
            </a:r>
            <a:endParaRPr lang="fr-FR" dirty="0"/>
          </a:p>
        </p:txBody>
      </p:sp>
      <p:sp>
        <p:nvSpPr>
          <p:cNvPr id="2" name="ZoneTexte 1"/>
          <p:cNvSpPr txBox="1"/>
          <p:nvPr/>
        </p:nvSpPr>
        <p:spPr>
          <a:xfrm>
            <a:off x="7244080" y="5364480"/>
            <a:ext cx="184731" cy="461665"/>
          </a:xfrm>
          <a:prstGeom prst="rect">
            <a:avLst/>
          </a:prstGeom>
          <a:noFill/>
        </p:spPr>
        <p:txBody>
          <a:bodyPr wrap="none" rtlCol="0">
            <a:spAutoFit/>
          </a:bodyPr>
          <a:lstStyle/>
          <a:p>
            <a:endParaRPr lang="fr-F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1144588" y="731838"/>
            <a:ext cx="6400800" cy="3475037"/>
          </a:xfrm>
        </p:spPr>
        <p:txBody>
          <a:bodyPr rtlCol="0">
            <a:normAutofit lnSpcReduction="10000"/>
          </a:bodyPr>
          <a:lstStyle/>
          <a:p>
            <a:pPr marL="45720" indent="0" eaLnBrk="1" fontAlgn="auto" hangingPunct="1">
              <a:lnSpc>
                <a:spcPct val="80000"/>
              </a:lnSpc>
              <a:buClr>
                <a:schemeClr val="accent6">
                  <a:lumMod val="75000"/>
                </a:schemeClr>
              </a:buClr>
              <a:buFont typeface="Georgia" pitchFamily="18" charset="0"/>
              <a:buNone/>
              <a:defRPr/>
            </a:pPr>
            <a:r>
              <a:rPr lang="fr-FR" sz="2800" dirty="0">
                <a:solidFill>
                  <a:schemeClr val="accent6">
                    <a:lumMod val="75000"/>
                  </a:schemeClr>
                </a:solidFill>
                <a:ea typeface="+mn-ea"/>
                <a:cs typeface="+mn-cs"/>
              </a:rPr>
              <a:t>BASES ANATOMIQUES</a:t>
            </a:r>
            <a:br>
              <a:rPr lang="fr-FR" sz="2800" dirty="0">
                <a:solidFill>
                  <a:schemeClr val="accent6">
                    <a:lumMod val="75000"/>
                  </a:schemeClr>
                </a:solidFill>
                <a:ea typeface="+mn-ea"/>
                <a:cs typeface="+mn-cs"/>
              </a:rPr>
            </a:br>
            <a:r>
              <a:rPr lang="fr-FR" sz="3600" b="1" dirty="0">
                <a:solidFill>
                  <a:schemeClr val="accent6">
                    <a:lumMod val="75000"/>
                  </a:schemeClr>
                </a:solidFill>
                <a:ea typeface="+mn-ea"/>
                <a:cs typeface="+mn-cs"/>
              </a:rPr>
              <a:t/>
            </a:r>
            <a:br>
              <a:rPr lang="fr-FR" sz="3600" b="1" dirty="0">
                <a:solidFill>
                  <a:schemeClr val="accent6">
                    <a:lumMod val="75000"/>
                  </a:schemeClr>
                </a:solidFill>
                <a:ea typeface="+mn-ea"/>
                <a:cs typeface="+mn-cs"/>
              </a:rPr>
            </a:br>
            <a:r>
              <a:rPr lang="fr-FR" sz="1800" b="1" dirty="0" smtClean="0">
                <a:solidFill>
                  <a:srgbClr val="FF6600"/>
                </a:solidFill>
                <a:ea typeface="+mn-ea"/>
                <a:cs typeface="+mn-cs"/>
              </a:rPr>
              <a:t>3- neurologiques: </a:t>
            </a:r>
          </a:p>
          <a:p>
            <a:pPr marL="45720" indent="0" eaLnBrk="1" fontAlgn="auto" hangingPunct="1">
              <a:lnSpc>
                <a:spcPct val="80000"/>
              </a:lnSpc>
              <a:buClr>
                <a:schemeClr val="accent6">
                  <a:lumMod val="75000"/>
                </a:schemeClr>
              </a:buClr>
              <a:buFont typeface="Georgia" pitchFamily="18" charset="0"/>
              <a:buNone/>
              <a:defRPr/>
            </a:pPr>
            <a:r>
              <a:rPr lang="fr-FR" sz="1800" b="1" dirty="0">
                <a:solidFill>
                  <a:srgbClr val="FF6600"/>
                </a:solidFill>
                <a:ea typeface="+mn-ea"/>
                <a:cs typeface="+mn-cs"/>
              </a:rPr>
              <a:t> </a:t>
            </a:r>
            <a:r>
              <a:rPr lang="fr-FR" sz="1800" b="1" dirty="0" smtClean="0">
                <a:solidFill>
                  <a:srgbClr val="FF6600"/>
                </a:solidFill>
                <a:ea typeface="+mn-ea"/>
                <a:cs typeface="+mn-cs"/>
              </a:rPr>
              <a:t>      </a:t>
            </a:r>
            <a:r>
              <a:rPr lang="fr-FR" sz="1400" b="1" dirty="0" smtClean="0">
                <a:solidFill>
                  <a:srgbClr val="FF6600"/>
                </a:solidFill>
                <a:ea typeface="+mn-ea"/>
                <a:cs typeface="+mn-cs"/>
              </a:rPr>
              <a:t>3 nerfs périphériques principaux</a:t>
            </a:r>
          </a:p>
          <a:p>
            <a:pPr marL="45720" indent="0" eaLnBrk="1" fontAlgn="auto" hangingPunct="1">
              <a:lnSpc>
                <a:spcPct val="80000"/>
              </a:lnSpc>
              <a:buClr>
                <a:schemeClr val="accent6">
                  <a:lumMod val="75000"/>
                </a:schemeClr>
              </a:buClr>
              <a:buFont typeface="Georgia" pitchFamily="18" charset="0"/>
              <a:buNone/>
              <a:defRPr/>
            </a:pPr>
            <a:r>
              <a:rPr lang="fr-FR" sz="1800" dirty="0" smtClean="0">
                <a:solidFill>
                  <a:srgbClr val="FF6600"/>
                </a:solidFill>
                <a:ea typeface="+mn-ea"/>
                <a:cs typeface="+mn-cs"/>
              </a:rPr>
              <a:t> </a:t>
            </a:r>
            <a:r>
              <a:rPr lang="fr-FR" sz="1400" dirty="0" smtClean="0">
                <a:solidFill>
                  <a:srgbClr val="FF6600"/>
                </a:solidFill>
                <a:ea typeface="+mn-ea"/>
                <a:cs typeface="+mn-cs"/>
              </a:rPr>
              <a:t> 	</a:t>
            </a:r>
          </a:p>
          <a:p>
            <a:pPr marL="45720" indent="0" eaLnBrk="1" fontAlgn="auto" hangingPunct="1">
              <a:lnSpc>
                <a:spcPct val="80000"/>
              </a:lnSpc>
              <a:buClr>
                <a:schemeClr val="accent6">
                  <a:lumMod val="75000"/>
                </a:schemeClr>
              </a:buClr>
              <a:buFont typeface="Georgia" pitchFamily="18" charset="0"/>
              <a:buNone/>
              <a:defRPr/>
            </a:pPr>
            <a:endParaRPr lang="fr-FR" sz="1400" b="1" dirty="0">
              <a:solidFill>
                <a:srgbClr val="FF6600"/>
              </a:solidFill>
              <a:ea typeface="+mn-ea"/>
              <a:cs typeface="+mn-cs"/>
            </a:endParaRPr>
          </a:p>
          <a:p>
            <a:pPr marL="45720" indent="0" eaLnBrk="1" fontAlgn="auto" hangingPunct="1">
              <a:lnSpc>
                <a:spcPct val="80000"/>
              </a:lnSpc>
              <a:buClr>
                <a:schemeClr val="accent6">
                  <a:lumMod val="75000"/>
                </a:schemeClr>
              </a:buClr>
              <a:buFont typeface="Georgia" pitchFamily="18" charset="0"/>
              <a:buNone/>
              <a:defRPr/>
            </a:pPr>
            <a:r>
              <a:rPr lang="fr-FR" sz="1400" b="1" dirty="0" smtClean="0">
                <a:solidFill>
                  <a:schemeClr val="tx1"/>
                </a:solidFill>
                <a:ea typeface="+mn-ea"/>
                <a:cs typeface="+mn-cs"/>
              </a:rPr>
              <a:t>	le nerf médian</a:t>
            </a:r>
          </a:p>
          <a:p>
            <a:pPr marL="45720" indent="0" eaLnBrk="1" fontAlgn="auto" hangingPunct="1">
              <a:buClr>
                <a:schemeClr val="accent6">
                  <a:lumMod val="75000"/>
                </a:schemeClr>
              </a:buClr>
              <a:buFont typeface="Georgia" pitchFamily="18" charset="0"/>
              <a:buNone/>
              <a:defRPr/>
            </a:pPr>
            <a:endParaRPr lang="fr-FR" sz="1800" dirty="0">
              <a:solidFill>
                <a:schemeClr val="tx1"/>
              </a:solidFill>
              <a:ea typeface="+mn-ea"/>
              <a:cs typeface="+mn-cs"/>
            </a:endParaRPr>
          </a:p>
          <a:p>
            <a:pPr marL="45720" indent="0" eaLnBrk="1" fontAlgn="auto" hangingPunct="1">
              <a:buClr>
                <a:schemeClr val="accent6">
                  <a:lumMod val="75000"/>
                </a:schemeClr>
              </a:buClr>
              <a:buFont typeface="Georgia" pitchFamily="18" charset="0"/>
              <a:buNone/>
              <a:defRPr/>
            </a:pPr>
            <a:r>
              <a:rPr lang="fr-FR" sz="1600" b="1" dirty="0" smtClean="0">
                <a:solidFill>
                  <a:schemeClr val="tx1"/>
                </a:solidFill>
                <a:ea typeface="+mn-ea"/>
                <a:cs typeface="+mn-cs"/>
              </a:rPr>
              <a:t>Le NM </a:t>
            </a:r>
            <a:r>
              <a:rPr lang="fr-FR" sz="1600" dirty="0" smtClean="0">
                <a:solidFill>
                  <a:srgbClr val="008000"/>
                </a:solidFill>
                <a:ea typeface="+mn-ea"/>
                <a:cs typeface="+mn-cs"/>
              </a:rPr>
              <a:t>donne quelques  branches  </a:t>
            </a:r>
          </a:p>
          <a:p>
            <a:pPr marL="45720" indent="0" eaLnBrk="1" fontAlgn="auto" hangingPunct="1">
              <a:buClr>
                <a:schemeClr val="accent6">
                  <a:lumMod val="75000"/>
                </a:schemeClr>
              </a:buClr>
              <a:buFont typeface="Georgia" pitchFamily="18" charset="0"/>
              <a:buNone/>
              <a:defRPr/>
            </a:pPr>
            <a:r>
              <a:rPr lang="fr-FR" sz="1600" dirty="0">
                <a:solidFill>
                  <a:srgbClr val="008000"/>
                </a:solidFill>
                <a:ea typeface="+mn-ea"/>
                <a:cs typeface="+mn-cs"/>
              </a:rPr>
              <a:t>	</a:t>
            </a:r>
            <a:r>
              <a:rPr lang="fr-FR" sz="1600" dirty="0" smtClean="0">
                <a:solidFill>
                  <a:srgbClr val="008000"/>
                </a:solidFill>
                <a:ea typeface="+mn-ea"/>
                <a:cs typeface="+mn-cs"/>
              </a:rPr>
              <a:t>vasculaires et articulaires,</a:t>
            </a:r>
          </a:p>
          <a:p>
            <a:pPr marL="45720" indent="0" eaLnBrk="1" fontAlgn="auto" hangingPunct="1">
              <a:buClr>
                <a:schemeClr val="accent6">
                  <a:lumMod val="75000"/>
                </a:schemeClr>
              </a:buClr>
              <a:buFont typeface="Georgia" pitchFamily="18" charset="0"/>
              <a:buNone/>
              <a:defRPr/>
            </a:pPr>
            <a:r>
              <a:rPr lang="fr-FR" sz="1600" dirty="0">
                <a:solidFill>
                  <a:srgbClr val="008000"/>
                </a:solidFill>
                <a:ea typeface="+mn-ea"/>
                <a:cs typeface="+mn-cs"/>
              </a:rPr>
              <a:t>	</a:t>
            </a:r>
            <a:r>
              <a:rPr lang="fr-FR" sz="1600" dirty="0" smtClean="0">
                <a:solidFill>
                  <a:srgbClr val="008000"/>
                </a:solidFill>
                <a:ea typeface="+mn-ea"/>
                <a:cs typeface="+mn-cs"/>
              </a:rPr>
              <a:t>et </a:t>
            </a:r>
            <a:r>
              <a:rPr lang="fr-FR" sz="1600" b="1" u="sng" dirty="0" smtClean="0">
                <a:solidFill>
                  <a:srgbClr val="008000"/>
                </a:solidFill>
                <a:ea typeface="+mn-ea"/>
                <a:cs typeface="+mn-cs"/>
              </a:rPr>
              <a:t>2 rameaux au rond  pronateur</a:t>
            </a:r>
            <a:endParaRPr lang="fr-FR" sz="1600" b="1" u="sng" dirty="0">
              <a:solidFill>
                <a:srgbClr val="008000"/>
              </a:solidFill>
              <a:ea typeface="+mn-ea"/>
              <a:cs typeface="+mn-cs"/>
            </a:endParaRPr>
          </a:p>
        </p:txBody>
      </p:sp>
      <p:pic>
        <p:nvPicPr>
          <p:cNvPr id="32770" name="Image 3" descr="lemedianaucoude.pdf"/>
          <p:cNvPicPr>
            <a:picLocks noChangeAspect="1"/>
          </p:cNvPicPr>
          <p:nvPr/>
        </p:nvPicPr>
        <p:blipFill>
          <a:blip r:embed="rId3"/>
          <a:srcRect/>
          <a:stretch>
            <a:fillRect/>
          </a:stretch>
        </p:blipFill>
        <p:spPr bwMode="auto">
          <a:xfrm>
            <a:off x="5303838" y="1006158"/>
            <a:ext cx="3560762" cy="5473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1143000" y="731838"/>
            <a:ext cx="6400800" cy="3475037"/>
          </a:xfrm>
        </p:spPr>
        <p:txBody>
          <a:bodyPr rtlCol="0">
            <a:normAutofit/>
          </a:bodyPr>
          <a:lstStyle/>
          <a:p>
            <a:pPr marL="45720" indent="0" eaLnBrk="1" fontAlgn="auto" hangingPunct="1">
              <a:lnSpc>
                <a:spcPct val="80000"/>
              </a:lnSpc>
              <a:buClr>
                <a:schemeClr val="accent6">
                  <a:lumMod val="75000"/>
                </a:schemeClr>
              </a:buClr>
              <a:buFont typeface="Georgia" pitchFamily="18" charset="0"/>
              <a:buNone/>
              <a:defRPr/>
            </a:pPr>
            <a:r>
              <a:rPr lang="fr-FR" sz="2400" dirty="0">
                <a:solidFill>
                  <a:schemeClr val="accent6">
                    <a:lumMod val="75000"/>
                  </a:schemeClr>
                </a:solidFill>
                <a:ea typeface="+mn-ea"/>
                <a:cs typeface="+mn-cs"/>
              </a:rPr>
              <a:t>BASES ANATOMIQUES</a:t>
            </a:r>
            <a:br>
              <a:rPr lang="fr-FR" sz="2400" dirty="0">
                <a:solidFill>
                  <a:schemeClr val="accent6">
                    <a:lumMod val="75000"/>
                  </a:schemeClr>
                </a:solidFill>
                <a:ea typeface="+mn-ea"/>
                <a:cs typeface="+mn-cs"/>
              </a:rPr>
            </a:br>
            <a:endParaRPr lang="fr-FR" sz="1800" dirty="0" smtClean="0">
              <a:solidFill>
                <a:schemeClr val="accent6">
                  <a:lumMod val="75000"/>
                </a:schemeClr>
              </a:solidFill>
              <a:ea typeface="+mn-ea"/>
              <a:cs typeface="+mn-cs"/>
            </a:endParaRPr>
          </a:p>
          <a:p>
            <a:pPr marL="45720" indent="0" eaLnBrk="1" fontAlgn="auto" hangingPunct="1">
              <a:lnSpc>
                <a:spcPct val="80000"/>
              </a:lnSpc>
              <a:buClr>
                <a:schemeClr val="accent6">
                  <a:lumMod val="75000"/>
                </a:schemeClr>
              </a:buClr>
              <a:buFont typeface="Georgia" pitchFamily="18" charset="0"/>
              <a:buNone/>
              <a:defRPr/>
            </a:pPr>
            <a:r>
              <a:rPr lang="fr-FR" sz="1800" b="1" dirty="0" smtClean="0">
                <a:solidFill>
                  <a:srgbClr val="FF6600"/>
                </a:solidFill>
                <a:ea typeface="+mn-ea"/>
                <a:cs typeface="+mn-cs"/>
              </a:rPr>
              <a:t>3</a:t>
            </a:r>
            <a:r>
              <a:rPr lang="fr-FR" sz="1800" b="1" dirty="0">
                <a:solidFill>
                  <a:srgbClr val="FF6600"/>
                </a:solidFill>
                <a:ea typeface="+mn-ea"/>
                <a:cs typeface="+mn-cs"/>
              </a:rPr>
              <a:t>- neurologiques: </a:t>
            </a:r>
          </a:p>
          <a:p>
            <a:pPr marL="45720" indent="0" eaLnBrk="1" fontAlgn="auto" hangingPunct="1">
              <a:lnSpc>
                <a:spcPct val="80000"/>
              </a:lnSpc>
              <a:buClr>
                <a:schemeClr val="accent6">
                  <a:lumMod val="75000"/>
                </a:schemeClr>
              </a:buClr>
              <a:buFont typeface="Georgia" pitchFamily="18" charset="0"/>
              <a:buNone/>
              <a:defRPr/>
            </a:pPr>
            <a:r>
              <a:rPr lang="fr-FR" sz="1800" dirty="0">
                <a:solidFill>
                  <a:srgbClr val="FF6600"/>
                </a:solidFill>
                <a:ea typeface="+mn-ea"/>
                <a:cs typeface="+mn-cs"/>
              </a:rPr>
              <a:t>  </a:t>
            </a:r>
            <a:r>
              <a:rPr lang="fr-FR" sz="1800" dirty="0" smtClean="0">
                <a:solidFill>
                  <a:srgbClr val="FF6600"/>
                </a:solidFill>
                <a:ea typeface="+mn-ea"/>
                <a:cs typeface="+mn-cs"/>
              </a:rPr>
              <a:t>	</a:t>
            </a:r>
            <a:r>
              <a:rPr lang="fr-FR" sz="1400" b="1" dirty="0" smtClean="0">
                <a:solidFill>
                  <a:schemeClr val="tx1"/>
                </a:solidFill>
                <a:ea typeface="+mn-ea"/>
                <a:cs typeface="+mn-cs"/>
              </a:rPr>
              <a:t>le  nerf cubital</a:t>
            </a:r>
          </a:p>
          <a:p>
            <a:pPr marL="45720" indent="0" eaLnBrk="1" fontAlgn="auto" hangingPunct="1">
              <a:lnSpc>
                <a:spcPct val="80000"/>
              </a:lnSpc>
              <a:buClr>
                <a:schemeClr val="accent6">
                  <a:lumMod val="75000"/>
                </a:schemeClr>
              </a:buClr>
              <a:buFont typeface="Georgia" pitchFamily="18" charset="0"/>
              <a:buNone/>
              <a:defRPr/>
            </a:pPr>
            <a:endParaRPr lang="fr-FR" sz="1400" dirty="0" smtClean="0">
              <a:solidFill>
                <a:schemeClr val="tx1"/>
              </a:solidFill>
              <a:ea typeface="+mn-ea"/>
              <a:cs typeface="+mn-cs"/>
            </a:endParaRPr>
          </a:p>
          <a:p>
            <a:pPr marL="45720" indent="0" eaLnBrk="1" fontAlgn="auto" hangingPunct="1">
              <a:lnSpc>
                <a:spcPct val="80000"/>
              </a:lnSpc>
              <a:buClr>
                <a:schemeClr val="accent6">
                  <a:lumMod val="75000"/>
                </a:schemeClr>
              </a:buClr>
              <a:buFont typeface="Georgia" pitchFamily="18" charset="0"/>
              <a:buNone/>
              <a:defRPr/>
            </a:pPr>
            <a:endParaRPr lang="fr-FR" sz="1400" dirty="0">
              <a:solidFill>
                <a:schemeClr val="tx1"/>
              </a:solidFill>
              <a:ea typeface="+mn-ea"/>
              <a:cs typeface="+mn-cs"/>
            </a:endParaRPr>
          </a:p>
          <a:p>
            <a:pPr marL="45720" indent="0" eaLnBrk="1" fontAlgn="auto" hangingPunct="1">
              <a:lnSpc>
                <a:spcPct val="80000"/>
              </a:lnSpc>
              <a:buClr>
                <a:schemeClr val="accent6">
                  <a:lumMod val="75000"/>
                </a:schemeClr>
              </a:buClr>
              <a:buFont typeface="Georgia" pitchFamily="18" charset="0"/>
              <a:buNone/>
              <a:defRPr/>
            </a:pPr>
            <a:endParaRPr lang="fr-FR" sz="1400" dirty="0">
              <a:solidFill>
                <a:schemeClr val="tx1"/>
              </a:solidFill>
              <a:ea typeface="+mn-ea"/>
              <a:cs typeface="+mn-cs"/>
            </a:endParaRPr>
          </a:p>
          <a:p>
            <a:pPr marL="45720" indent="0" eaLnBrk="1" fontAlgn="auto" hangingPunct="1">
              <a:lnSpc>
                <a:spcPct val="80000"/>
              </a:lnSpc>
              <a:buClr>
                <a:schemeClr val="accent6">
                  <a:lumMod val="75000"/>
                </a:schemeClr>
              </a:buClr>
              <a:buFont typeface="Georgia" pitchFamily="18" charset="0"/>
              <a:buNone/>
              <a:defRPr/>
            </a:pPr>
            <a:r>
              <a:rPr lang="fr-FR" sz="1400" b="1" dirty="0" smtClean="0">
                <a:solidFill>
                  <a:schemeClr val="tx1"/>
                </a:solidFill>
                <a:ea typeface="+mn-ea"/>
                <a:cs typeface="+mn-cs"/>
              </a:rPr>
              <a:t>Le NC </a:t>
            </a:r>
            <a:r>
              <a:rPr lang="fr-FR" sz="1400" dirty="0" smtClean="0">
                <a:solidFill>
                  <a:srgbClr val="008000"/>
                </a:solidFill>
                <a:ea typeface="+mn-ea"/>
                <a:cs typeface="+mn-cs"/>
              </a:rPr>
              <a:t>donne des nerfs articulaires</a:t>
            </a:r>
          </a:p>
          <a:p>
            <a:pPr marL="45720" indent="0" eaLnBrk="1" fontAlgn="auto" hangingPunct="1">
              <a:lnSpc>
                <a:spcPct val="80000"/>
              </a:lnSpc>
              <a:buClr>
                <a:schemeClr val="accent6">
                  <a:lumMod val="75000"/>
                </a:schemeClr>
              </a:buClr>
              <a:buFont typeface="Georgia" pitchFamily="18" charset="0"/>
              <a:buNone/>
              <a:defRPr/>
            </a:pPr>
            <a:r>
              <a:rPr lang="fr-FR" sz="1400" dirty="0">
                <a:solidFill>
                  <a:srgbClr val="008000"/>
                </a:solidFill>
                <a:ea typeface="+mn-ea"/>
                <a:cs typeface="+mn-cs"/>
              </a:rPr>
              <a:t>e</a:t>
            </a:r>
            <a:r>
              <a:rPr lang="fr-FR" sz="1400" dirty="0" smtClean="0">
                <a:solidFill>
                  <a:srgbClr val="008000"/>
                </a:solidFill>
                <a:ea typeface="+mn-ea"/>
                <a:cs typeface="+mn-cs"/>
              </a:rPr>
              <a:t>t </a:t>
            </a:r>
            <a:r>
              <a:rPr lang="fr-FR" sz="1400" b="1" dirty="0" smtClean="0">
                <a:solidFill>
                  <a:srgbClr val="008000"/>
                </a:solidFill>
                <a:ea typeface="+mn-ea"/>
                <a:cs typeface="+mn-cs"/>
              </a:rPr>
              <a:t>1  branche au muscle ulnaire antérieur</a:t>
            </a:r>
            <a:endParaRPr lang="fr-FR" sz="1400" b="1" dirty="0">
              <a:solidFill>
                <a:srgbClr val="008000"/>
              </a:solidFill>
              <a:ea typeface="+mn-ea"/>
              <a:cs typeface="+mn-cs"/>
            </a:endParaRPr>
          </a:p>
          <a:p>
            <a:pPr indent="-182880" eaLnBrk="1" fontAlgn="auto" hangingPunct="1">
              <a:buClr>
                <a:schemeClr val="accent6">
                  <a:lumMod val="75000"/>
                </a:schemeClr>
              </a:buClr>
              <a:buFont typeface="Georgia" pitchFamily="18" charset="0"/>
              <a:buChar char="*"/>
              <a:defRPr/>
            </a:pPr>
            <a:endParaRPr lang="fr-FR" sz="1400" dirty="0">
              <a:solidFill>
                <a:srgbClr val="008000"/>
              </a:solidFill>
              <a:ea typeface="+mn-ea"/>
              <a:cs typeface="+mn-cs"/>
            </a:endParaRPr>
          </a:p>
        </p:txBody>
      </p:sp>
      <p:pic>
        <p:nvPicPr>
          <p:cNvPr id="34818" name="Image 3" descr="lecubitalaucoude.pdf"/>
          <p:cNvPicPr>
            <a:picLocks noChangeAspect="1"/>
          </p:cNvPicPr>
          <p:nvPr/>
        </p:nvPicPr>
        <p:blipFill>
          <a:blip r:embed="rId3"/>
          <a:srcRect/>
          <a:stretch>
            <a:fillRect/>
          </a:stretch>
        </p:blipFill>
        <p:spPr bwMode="auto">
          <a:xfrm>
            <a:off x="5092700" y="731838"/>
            <a:ext cx="3454400" cy="554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u contenu 2"/>
          <p:cNvSpPr>
            <a:spLocks noGrp="1"/>
          </p:cNvSpPr>
          <p:nvPr>
            <p:ph sz="quarter" idx="13"/>
          </p:nvPr>
        </p:nvSpPr>
        <p:spPr>
          <a:xfrm>
            <a:off x="1143000" y="731838"/>
            <a:ext cx="6400800" cy="3475037"/>
          </a:xfrm>
        </p:spPr>
        <p:txBody>
          <a:bodyPr/>
          <a:lstStyle/>
          <a:p>
            <a:pPr marL="44450" indent="0" eaLnBrk="1" hangingPunct="1">
              <a:lnSpc>
                <a:spcPct val="80000"/>
              </a:lnSpc>
              <a:buFont typeface="Georgia" pitchFamily="84" charset="0"/>
              <a:buNone/>
            </a:pPr>
            <a:r>
              <a:rPr lang="fr-FR" sz="2400" dirty="0">
                <a:solidFill>
                  <a:srgbClr val="C3260C"/>
                </a:solidFill>
              </a:rPr>
              <a:t>BASES ANATOMIQUES</a:t>
            </a:r>
            <a:br>
              <a:rPr lang="fr-FR" sz="2400" dirty="0">
                <a:solidFill>
                  <a:srgbClr val="C3260C"/>
                </a:solidFill>
              </a:rPr>
            </a:br>
            <a:endParaRPr lang="fr-FR" sz="2400" dirty="0">
              <a:solidFill>
                <a:srgbClr val="C3260C"/>
              </a:solidFill>
            </a:endParaRPr>
          </a:p>
          <a:p>
            <a:pPr marL="44450" indent="0" eaLnBrk="1" hangingPunct="1">
              <a:lnSpc>
                <a:spcPct val="80000"/>
              </a:lnSpc>
              <a:buFont typeface="Georgia" pitchFamily="84" charset="0"/>
              <a:buNone/>
            </a:pPr>
            <a:r>
              <a:rPr lang="fr-FR" sz="1800" b="1" dirty="0">
                <a:solidFill>
                  <a:srgbClr val="FF6600"/>
                </a:solidFill>
              </a:rPr>
              <a:t>3- neurologiques</a:t>
            </a:r>
            <a:r>
              <a:rPr lang="fr-FR" sz="1800" b="1" dirty="0" smtClean="0">
                <a:solidFill>
                  <a:srgbClr val="FF6600"/>
                </a:solidFill>
              </a:rPr>
              <a:t>:</a:t>
            </a:r>
          </a:p>
          <a:p>
            <a:pPr marL="44450" indent="0" eaLnBrk="1" hangingPunct="1">
              <a:lnSpc>
                <a:spcPct val="80000"/>
              </a:lnSpc>
              <a:buFont typeface="Georgia" pitchFamily="84" charset="0"/>
              <a:buNone/>
            </a:pPr>
            <a:endParaRPr lang="fr-FR" sz="1800" b="1" dirty="0">
              <a:solidFill>
                <a:srgbClr val="FF6600"/>
              </a:solidFill>
            </a:endParaRPr>
          </a:p>
          <a:p>
            <a:pPr marL="44450" indent="0" eaLnBrk="1" hangingPunct="1">
              <a:lnSpc>
                <a:spcPct val="80000"/>
              </a:lnSpc>
              <a:buFont typeface="Georgia" pitchFamily="84" charset="0"/>
              <a:buNone/>
            </a:pPr>
            <a:endParaRPr lang="fr-FR" sz="1800" b="1" dirty="0" smtClean="0">
              <a:solidFill>
                <a:srgbClr val="FF6600"/>
              </a:solidFill>
            </a:endParaRPr>
          </a:p>
          <a:p>
            <a:pPr marL="44450" indent="0" eaLnBrk="1" hangingPunct="1">
              <a:lnSpc>
                <a:spcPct val="80000"/>
              </a:lnSpc>
              <a:buFont typeface="Georgia" pitchFamily="84" charset="0"/>
              <a:buNone/>
            </a:pPr>
            <a:r>
              <a:rPr lang="fr-FR" sz="1400" b="1" dirty="0" smtClean="0">
                <a:solidFill>
                  <a:schemeClr val="tx1"/>
                </a:solidFill>
              </a:rPr>
              <a:t>	        le  </a:t>
            </a:r>
            <a:r>
              <a:rPr lang="fr-FR" sz="1400" b="1" dirty="0">
                <a:solidFill>
                  <a:schemeClr val="tx1"/>
                </a:solidFill>
              </a:rPr>
              <a:t>nerf </a:t>
            </a:r>
            <a:r>
              <a:rPr lang="fr-FR" sz="1400" b="1" dirty="0" smtClean="0">
                <a:solidFill>
                  <a:schemeClr val="tx1"/>
                </a:solidFill>
              </a:rPr>
              <a:t>radial</a:t>
            </a:r>
          </a:p>
          <a:p>
            <a:pPr marL="44450" indent="0" eaLnBrk="1" hangingPunct="1">
              <a:lnSpc>
                <a:spcPct val="80000"/>
              </a:lnSpc>
              <a:buFont typeface="Georgia" pitchFamily="84" charset="0"/>
              <a:buNone/>
            </a:pPr>
            <a:r>
              <a:rPr lang="fr-FR" sz="1400" b="1" dirty="0">
                <a:solidFill>
                  <a:schemeClr val="tx1"/>
                </a:solidFill>
              </a:rPr>
              <a:t>	</a:t>
            </a:r>
            <a:r>
              <a:rPr lang="fr-FR" sz="1200" b="1" dirty="0" smtClean="0">
                <a:solidFill>
                  <a:schemeClr val="tx1"/>
                </a:solidFill>
              </a:rPr>
              <a:t>véritable  nerf moteur du coude</a:t>
            </a:r>
            <a:endParaRPr lang="fr-FR" sz="1200" b="1" dirty="0">
              <a:solidFill>
                <a:schemeClr val="tx1"/>
              </a:solidFill>
            </a:endParaRPr>
          </a:p>
          <a:p>
            <a:pPr marL="44450" indent="0" eaLnBrk="1" hangingPunct="1">
              <a:lnSpc>
                <a:spcPct val="80000"/>
              </a:lnSpc>
              <a:buFont typeface="Georgia" pitchFamily="84" charset="0"/>
              <a:buNone/>
            </a:pPr>
            <a:endParaRPr lang="fr-FR" sz="1200" b="1" dirty="0">
              <a:solidFill>
                <a:schemeClr val="tx1"/>
              </a:solidFill>
            </a:endParaRPr>
          </a:p>
          <a:p>
            <a:pPr marL="44450" indent="0" eaLnBrk="1" hangingPunct="1">
              <a:lnSpc>
                <a:spcPct val="80000"/>
              </a:lnSpc>
              <a:buFont typeface="Georgia" pitchFamily="84" charset="0"/>
              <a:buNone/>
            </a:pPr>
            <a:r>
              <a:rPr lang="fr-FR" sz="1400" b="1" dirty="0" smtClean="0">
                <a:solidFill>
                  <a:schemeClr val="tx1"/>
                </a:solidFill>
              </a:rPr>
              <a:t>Le NR </a:t>
            </a:r>
            <a:r>
              <a:rPr lang="fr-FR" sz="1400" dirty="0">
                <a:solidFill>
                  <a:srgbClr val="008000"/>
                </a:solidFill>
              </a:rPr>
              <a:t>donne plusieurs  branches motrices</a:t>
            </a:r>
          </a:p>
          <a:p>
            <a:pPr marL="44450" indent="0" eaLnBrk="1" hangingPunct="1">
              <a:lnSpc>
                <a:spcPct val="80000"/>
              </a:lnSpc>
              <a:buFont typeface="Georgia" pitchFamily="84" charset="0"/>
              <a:buNone/>
            </a:pPr>
            <a:r>
              <a:rPr lang="fr-FR" sz="1400" dirty="0">
                <a:solidFill>
                  <a:srgbClr val="008000"/>
                </a:solidFill>
              </a:rPr>
              <a:t>  importantes: </a:t>
            </a:r>
            <a:r>
              <a:rPr lang="fr-FR" sz="1400" b="1" dirty="0">
                <a:solidFill>
                  <a:srgbClr val="008000"/>
                </a:solidFill>
              </a:rPr>
              <a:t>nerf de l’extension + </a:t>
            </a:r>
          </a:p>
          <a:p>
            <a:pPr marL="44450" indent="0" eaLnBrk="1" hangingPunct="1">
              <a:lnSpc>
                <a:spcPct val="80000"/>
              </a:lnSpc>
              <a:buFont typeface="Georgia" pitchFamily="84" charset="0"/>
              <a:buNone/>
            </a:pPr>
            <a:r>
              <a:rPr lang="fr-FR" sz="1400" b="1" dirty="0">
                <a:solidFill>
                  <a:srgbClr val="008000"/>
                </a:solidFill>
              </a:rPr>
              <a:t>		</a:t>
            </a:r>
            <a:r>
              <a:rPr lang="fr-FR" sz="1400" b="1" u="sng" dirty="0">
                <a:solidFill>
                  <a:srgbClr val="2F8263"/>
                </a:solidFill>
              </a:rPr>
              <a:t>supination-flexion</a:t>
            </a:r>
            <a:endParaRPr lang="fr-FR" sz="1400" u="sng" dirty="0">
              <a:solidFill>
                <a:srgbClr val="2F8263"/>
              </a:solidFill>
            </a:endParaRPr>
          </a:p>
          <a:p>
            <a:pPr marL="44450" indent="0" eaLnBrk="1" hangingPunct="1"/>
            <a:endParaRPr lang="fr-FR" dirty="0">
              <a:solidFill>
                <a:srgbClr val="008000"/>
              </a:solidFill>
            </a:endParaRPr>
          </a:p>
        </p:txBody>
      </p:sp>
      <p:pic>
        <p:nvPicPr>
          <p:cNvPr id="36866" name="Image 3" descr="leradialaucoude.pdf"/>
          <p:cNvPicPr>
            <a:picLocks noChangeAspect="1"/>
          </p:cNvPicPr>
          <p:nvPr/>
        </p:nvPicPr>
        <p:blipFill>
          <a:blip r:embed="rId3"/>
          <a:srcRect/>
          <a:stretch>
            <a:fillRect/>
          </a:stretch>
        </p:blipFill>
        <p:spPr bwMode="auto">
          <a:xfrm>
            <a:off x="4926330" y="1443038"/>
            <a:ext cx="3781425" cy="5310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ce réservé du contenu 2"/>
          <p:cNvSpPr>
            <a:spLocks noGrp="1"/>
          </p:cNvSpPr>
          <p:nvPr>
            <p:ph sz="quarter" idx="13"/>
          </p:nvPr>
        </p:nvSpPr>
        <p:spPr>
          <a:xfrm>
            <a:off x="1143000" y="731838"/>
            <a:ext cx="7008813" cy="4941887"/>
          </a:xfrm>
        </p:spPr>
        <p:txBody>
          <a:bodyPr/>
          <a:lstStyle/>
          <a:p>
            <a:pPr marL="44450" indent="0" eaLnBrk="1" hangingPunct="1">
              <a:lnSpc>
                <a:spcPct val="90000"/>
              </a:lnSpc>
              <a:buFont typeface="Georgia" pitchFamily="84" charset="0"/>
              <a:buNone/>
            </a:pPr>
            <a:r>
              <a:rPr lang="fr-FR" b="1" dirty="0" smtClean="0">
                <a:solidFill>
                  <a:srgbClr val="C3260C"/>
                </a:solidFill>
              </a:rPr>
              <a:t>INCIDENCES sur l’EXAMEN CLINIQUE PROGRAMMÉ:</a:t>
            </a:r>
          </a:p>
          <a:p>
            <a:pPr marL="44450" indent="0" eaLnBrk="1" hangingPunct="1">
              <a:lnSpc>
                <a:spcPct val="90000"/>
              </a:lnSpc>
              <a:buFont typeface="Georgia" pitchFamily="84" charset="0"/>
              <a:buNone/>
            </a:pPr>
            <a:endParaRPr lang="fr-FR" b="1" dirty="0" smtClean="0">
              <a:solidFill>
                <a:srgbClr val="C3260C"/>
              </a:solidFill>
            </a:endParaRPr>
          </a:p>
          <a:p>
            <a:pPr marL="44450" indent="0" eaLnBrk="1" hangingPunct="1">
              <a:lnSpc>
                <a:spcPct val="90000"/>
              </a:lnSpc>
              <a:buFont typeface="Georgia" pitchFamily="84" charset="0"/>
              <a:buNone/>
            </a:pPr>
            <a:endParaRPr lang="fr-FR" b="1" dirty="0" smtClean="0">
              <a:solidFill>
                <a:srgbClr val="C3260C"/>
              </a:solidFill>
            </a:endParaRPr>
          </a:p>
          <a:p>
            <a:pPr marL="44450" indent="0" eaLnBrk="1" hangingPunct="1">
              <a:lnSpc>
                <a:spcPct val="90000"/>
              </a:lnSpc>
              <a:buFont typeface="Georgia" pitchFamily="84" charset="0"/>
              <a:buNone/>
            </a:pPr>
            <a:endParaRPr lang="fr-FR" b="1" dirty="0" smtClean="0">
              <a:solidFill>
                <a:srgbClr val="C3260C"/>
              </a:solidFill>
            </a:endParaRPr>
          </a:p>
          <a:p>
            <a:pPr marL="44450" indent="0" eaLnBrk="1" hangingPunct="1">
              <a:lnSpc>
                <a:spcPct val="90000"/>
              </a:lnSpc>
              <a:buFont typeface="Georgia" pitchFamily="84" charset="0"/>
              <a:buNone/>
            </a:pPr>
            <a:r>
              <a:rPr lang="fr-FR" b="1" dirty="0" smtClean="0">
                <a:solidFill>
                  <a:srgbClr val="FF6600"/>
                </a:solidFill>
              </a:rPr>
              <a:t>1.Examen neurologique et </a:t>
            </a:r>
            <a:r>
              <a:rPr lang="fr-FR" b="1" dirty="0" err="1" smtClean="0">
                <a:solidFill>
                  <a:srgbClr val="FF6600"/>
                </a:solidFill>
              </a:rPr>
              <a:t>testing</a:t>
            </a:r>
            <a:r>
              <a:rPr lang="fr-FR" b="1" dirty="0" smtClean="0">
                <a:solidFill>
                  <a:srgbClr val="FF6600"/>
                </a:solidFill>
              </a:rPr>
              <a:t>  musculaire</a:t>
            </a:r>
          </a:p>
          <a:p>
            <a:pPr marL="44450" indent="0" eaLnBrk="1" hangingPunct="1">
              <a:lnSpc>
                <a:spcPct val="90000"/>
              </a:lnSpc>
              <a:buFont typeface="Georgia" pitchFamily="84" charset="0"/>
              <a:buNone/>
            </a:pPr>
            <a:endParaRPr lang="fr-FR" b="1" dirty="0" smtClean="0">
              <a:solidFill>
                <a:srgbClr val="FF6600"/>
              </a:solidFill>
            </a:endParaRPr>
          </a:p>
          <a:p>
            <a:pPr marL="44450" indent="0" eaLnBrk="1" hangingPunct="1">
              <a:lnSpc>
                <a:spcPct val="90000"/>
              </a:lnSpc>
              <a:buFont typeface="Georgia" pitchFamily="84" charset="0"/>
              <a:buNone/>
            </a:pPr>
            <a:r>
              <a:rPr lang="fr-FR" b="1" dirty="0" smtClean="0">
                <a:solidFill>
                  <a:srgbClr val="FF6600"/>
                </a:solidFill>
              </a:rPr>
              <a:t>2.Examen de l’épaule et du poignet</a:t>
            </a:r>
          </a:p>
          <a:p>
            <a:pPr marL="44450" indent="0" eaLnBrk="1" hangingPunct="1">
              <a:lnSpc>
                <a:spcPct val="90000"/>
              </a:lnSpc>
              <a:buFont typeface="Georgia" pitchFamily="84" charset="0"/>
              <a:buNone/>
            </a:pPr>
            <a:endParaRPr lang="fr-FR" b="1" dirty="0" smtClean="0">
              <a:solidFill>
                <a:srgbClr val="FF6600"/>
              </a:solidFill>
            </a:endParaRPr>
          </a:p>
          <a:p>
            <a:pPr marL="44450" indent="0" eaLnBrk="1" hangingPunct="1">
              <a:lnSpc>
                <a:spcPct val="90000"/>
              </a:lnSpc>
              <a:buFont typeface="Georgia" pitchFamily="84" charset="0"/>
              <a:buNone/>
            </a:pPr>
            <a:r>
              <a:rPr lang="fr-FR" b="1" dirty="0" smtClean="0">
                <a:solidFill>
                  <a:srgbClr val="FF6600"/>
                </a:solidFill>
              </a:rPr>
              <a:t>3.Examen du coude: </a:t>
            </a:r>
          </a:p>
          <a:p>
            <a:pPr marL="44450" indent="0" eaLnBrk="1" hangingPunct="1">
              <a:lnSpc>
                <a:spcPct val="90000"/>
              </a:lnSpc>
              <a:buFont typeface="Georgia" pitchFamily="84" charset="0"/>
              <a:buNone/>
            </a:pPr>
            <a:r>
              <a:rPr lang="fr-FR" b="1" dirty="0" smtClean="0">
                <a:solidFill>
                  <a:srgbClr val="C3260C"/>
                </a:solidFill>
              </a:rPr>
              <a:t>	</a:t>
            </a:r>
            <a:r>
              <a:rPr lang="fr-FR" sz="1800" b="1" dirty="0" smtClean="0">
                <a:solidFill>
                  <a:srgbClr val="0000FF"/>
                </a:solidFill>
              </a:rPr>
              <a:t>mobilité active, </a:t>
            </a:r>
          </a:p>
          <a:p>
            <a:pPr marL="44450" indent="0" eaLnBrk="1" hangingPunct="1">
              <a:lnSpc>
                <a:spcPct val="90000"/>
              </a:lnSpc>
              <a:buFont typeface="Georgia" pitchFamily="84" charset="0"/>
              <a:buNone/>
            </a:pPr>
            <a:r>
              <a:rPr lang="fr-FR" sz="1800" b="1" dirty="0" smtClean="0">
                <a:solidFill>
                  <a:srgbClr val="0000FF"/>
                </a:solidFill>
              </a:rPr>
              <a:t>	mobilité passive, et auscultation de la RHS</a:t>
            </a:r>
          </a:p>
          <a:p>
            <a:pPr marL="44450" indent="0" eaLnBrk="1" hangingPunct="1">
              <a:lnSpc>
                <a:spcPct val="90000"/>
              </a:lnSpc>
              <a:buFont typeface="Georgia" pitchFamily="84" charset="0"/>
              <a:buNone/>
            </a:pPr>
            <a:r>
              <a:rPr lang="fr-FR" sz="1800" b="1" dirty="0" smtClean="0">
                <a:solidFill>
                  <a:srgbClr val="0000FF"/>
                </a:solidFill>
              </a:rPr>
              <a:t>	</a:t>
            </a:r>
            <a:r>
              <a:rPr lang="fr-FR" sz="1800" b="1" dirty="0" err="1" smtClean="0">
                <a:solidFill>
                  <a:srgbClr val="0000FF"/>
                </a:solidFill>
              </a:rPr>
              <a:t>testing</a:t>
            </a:r>
            <a:r>
              <a:rPr lang="fr-FR" sz="1800" b="1" dirty="0" smtClean="0">
                <a:solidFill>
                  <a:srgbClr val="0000FF"/>
                </a:solidFill>
              </a:rPr>
              <a:t> neuromusculaire propre au coude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Espace réservé du contenu 2"/>
          <p:cNvSpPr>
            <a:spLocks noGrp="1"/>
          </p:cNvSpPr>
          <p:nvPr>
            <p:ph sz="quarter" idx="13"/>
          </p:nvPr>
        </p:nvSpPr>
        <p:spPr>
          <a:xfrm>
            <a:off x="1143000" y="731838"/>
            <a:ext cx="7008813" cy="4941887"/>
          </a:xfrm>
        </p:spPr>
        <p:txBody>
          <a:bodyPr/>
          <a:lstStyle/>
          <a:p>
            <a:pPr marL="44450" indent="0" eaLnBrk="1" hangingPunct="1">
              <a:lnSpc>
                <a:spcPct val="80000"/>
              </a:lnSpc>
              <a:buFont typeface="Georgia" pitchFamily="84" charset="0"/>
              <a:buNone/>
            </a:pPr>
            <a:r>
              <a:rPr lang="fr-FR" sz="1900" b="1" dirty="0" smtClean="0">
                <a:solidFill>
                  <a:srgbClr val="C3260C"/>
                </a:solidFill>
              </a:rPr>
              <a:t>INCIDENCES sur l’EXAMEN CLINIQUE PROGRAMME:</a:t>
            </a:r>
          </a:p>
          <a:p>
            <a:pPr marL="44450" indent="0" eaLnBrk="1" hangingPunct="1">
              <a:lnSpc>
                <a:spcPct val="80000"/>
              </a:lnSpc>
              <a:buFont typeface="Georgia" pitchFamily="84" charset="0"/>
              <a:buNone/>
            </a:pPr>
            <a:endParaRPr lang="fr-FR" sz="1900" b="1" dirty="0">
              <a:solidFill>
                <a:srgbClr val="C3260C"/>
              </a:solidFill>
            </a:endParaRPr>
          </a:p>
          <a:p>
            <a:pPr marL="44450" indent="0" eaLnBrk="1" hangingPunct="1">
              <a:lnSpc>
                <a:spcPct val="80000"/>
              </a:lnSpc>
              <a:buFont typeface="Georgia" pitchFamily="84" charset="0"/>
              <a:buNone/>
            </a:pPr>
            <a:r>
              <a:rPr lang="fr-FR" sz="1900" b="1" dirty="0" smtClean="0">
                <a:solidFill>
                  <a:srgbClr val="FF6600"/>
                </a:solidFill>
              </a:rPr>
              <a:t>1.Examen neurologique</a:t>
            </a:r>
          </a:p>
          <a:p>
            <a:pPr marL="44450" indent="0" eaLnBrk="1" hangingPunct="1">
              <a:lnSpc>
                <a:spcPct val="80000"/>
              </a:lnSpc>
              <a:buFont typeface="Georgia" pitchFamily="84" charset="0"/>
              <a:buNone/>
            </a:pPr>
            <a:endParaRPr lang="fr-FR" sz="1900" b="1" dirty="0" smtClean="0">
              <a:solidFill>
                <a:srgbClr val="FF6600"/>
              </a:solidFill>
            </a:endParaRPr>
          </a:p>
          <a:p>
            <a:pPr marL="44450" indent="0" eaLnBrk="1" hangingPunct="1">
              <a:lnSpc>
                <a:spcPct val="80000"/>
              </a:lnSpc>
              <a:buFont typeface="Georgia" pitchFamily="84" charset="0"/>
              <a:buNone/>
            </a:pPr>
            <a:r>
              <a:rPr lang="fr-FR" sz="1900" b="1" dirty="0" smtClean="0">
                <a:solidFill>
                  <a:srgbClr val="FF6600"/>
                </a:solidFill>
              </a:rPr>
              <a:t>	</a:t>
            </a:r>
            <a:r>
              <a:rPr lang="fr-FR" sz="1900" b="1" dirty="0" smtClean="0">
                <a:solidFill>
                  <a:srgbClr val="C3260C"/>
                </a:solidFill>
              </a:rPr>
              <a:t>c’est  le  préalable  à toute évaluation 	</a:t>
            </a:r>
          </a:p>
          <a:p>
            <a:pPr marL="44450" indent="0" eaLnBrk="1" hangingPunct="1">
              <a:lnSpc>
                <a:spcPct val="80000"/>
              </a:lnSpc>
              <a:buFont typeface="Georgia" pitchFamily="84" charset="0"/>
              <a:buNone/>
            </a:pPr>
            <a:r>
              <a:rPr lang="fr-FR" sz="1900" b="1" dirty="0">
                <a:solidFill>
                  <a:srgbClr val="C3260C"/>
                </a:solidFill>
              </a:rPr>
              <a:t>	</a:t>
            </a:r>
            <a:r>
              <a:rPr lang="fr-FR" sz="1900" b="1" dirty="0" smtClean="0">
                <a:solidFill>
                  <a:srgbClr val="C3260C"/>
                </a:solidFill>
              </a:rPr>
              <a:t>articulaire ou </a:t>
            </a:r>
            <a:r>
              <a:rPr lang="fr-FR" sz="1900" b="1" dirty="0" err="1" smtClean="0">
                <a:solidFill>
                  <a:srgbClr val="C3260C"/>
                </a:solidFill>
              </a:rPr>
              <a:t>périarticulaire</a:t>
            </a:r>
            <a:r>
              <a:rPr lang="fr-FR" sz="1900" b="1" dirty="0" smtClean="0">
                <a:solidFill>
                  <a:srgbClr val="C3260C"/>
                </a:solidFill>
              </a:rPr>
              <a:t>:</a:t>
            </a:r>
          </a:p>
          <a:p>
            <a:pPr marL="44450" indent="0" eaLnBrk="1" hangingPunct="1">
              <a:lnSpc>
                <a:spcPct val="80000"/>
              </a:lnSpc>
              <a:buFont typeface="Georgia" pitchFamily="84" charset="0"/>
              <a:buNone/>
            </a:pPr>
            <a:endParaRPr lang="fr-FR" sz="1900" b="1" dirty="0" smtClean="0">
              <a:solidFill>
                <a:srgbClr val="C3260C"/>
              </a:solidFill>
            </a:endParaRPr>
          </a:p>
          <a:p>
            <a:pPr marL="44450" indent="0" eaLnBrk="1" hangingPunct="1">
              <a:lnSpc>
                <a:spcPct val="60000"/>
              </a:lnSpc>
              <a:buFontTx/>
              <a:buChar char="•"/>
            </a:pPr>
            <a:r>
              <a:rPr lang="fr-FR" sz="1700" b="1" dirty="0" smtClean="0">
                <a:solidFill>
                  <a:srgbClr val="0D79CA"/>
                </a:solidFill>
              </a:rPr>
              <a:t>Devant  une douleur antérieure</a:t>
            </a:r>
          </a:p>
          <a:p>
            <a:pPr marL="44450" indent="0" eaLnBrk="1" hangingPunct="1">
              <a:lnSpc>
                <a:spcPct val="60000"/>
              </a:lnSpc>
              <a:buFont typeface="Georgia" pitchFamily="84" charset="0"/>
              <a:buNone/>
            </a:pPr>
            <a:r>
              <a:rPr lang="fr-FR" sz="1700" b="1" dirty="0">
                <a:solidFill>
                  <a:srgbClr val="0D79CA"/>
                </a:solidFill>
              </a:rPr>
              <a:t>	</a:t>
            </a:r>
            <a:r>
              <a:rPr lang="fr-FR" sz="1500" dirty="0" smtClean="0">
                <a:solidFill>
                  <a:srgbClr val="0D79CA"/>
                </a:solidFill>
              </a:rPr>
              <a:t>NCB C6 (</a:t>
            </a:r>
            <a:r>
              <a:rPr lang="fr-FR" sz="1500" dirty="0" err="1" smtClean="0">
                <a:solidFill>
                  <a:srgbClr val="0D79CA"/>
                </a:solidFill>
              </a:rPr>
              <a:t>réflx</a:t>
            </a:r>
            <a:r>
              <a:rPr lang="fr-FR" sz="1500" dirty="0" smtClean="0">
                <a:solidFill>
                  <a:srgbClr val="0D79CA"/>
                </a:solidFill>
              </a:rPr>
              <a:t>  Bicipital), douleur du nerf  médian (</a:t>
            </a:r>
            <a:r>
              <a:rPr lang="fr-FR" sz="1500" dirty="0" err="1" smtClean="0">
                <a:solidFill>
                  <a:srgbClr val="0D79CA"/>
                </a:solidFill>
              </a:rPr>
              <a:t>RdP</a:t>
            </a:r>
            <a:r>
              <a:rPr lang="fr-FR" sz="1500" dirty="0" smtClean="0">
                <a:solidFill>
                  <a:srgbClr val="0D79CA"/>
                </a:solidFill>
              </a:rPr>
              <a:t>, FCS)</a:t>
            </a:r>
          </a:p>
          <a:p>
            <a:pPr marL="44450" indent="0" eaLnBrk="1" hangingPunct="1">
              <a:lnSpc>
                <a:spcPct val="60000"/>
              </a:lnSpc>
              <a:buFont typeface="Georgia" pitchFamily="84" charset="0"/>
              <a:buNone/>
            </a:pPr>
            <a:endParaRPr lang="fr-FR" sz="1500" dirty="0" smtClean="0">
              <a:solidFill>
                <a:srgbClr val="0D79CA"/>
              </a:solidFill>
            </a:endParaRPr>
          </a:p>
          <a:p>
            <a:pPr marL="44450" indent="0" eaLnBrk="1" hangingPunct="1">
              <a:lnSpc>
                <a:spcPct val="50000"/>
              </a:lnSpc>
              <a:buFontTx/>
              <a:buChar char="•"/>
            </a:pPr>
            <a:r>
              <a:rPr lang="fr-FR" sz="1700" b="1" dirty="0" smtClean="0">
                <a:solidFill>
                  <a:srgbClr val="0D79CA"/>
                </a:solidFill>
              </a:rPr>
              <a:t>Devant  une douleur  postérieure</a:t>
            </a:r>
          </a:p>
          <a:p>
            <a:pPr marL="44450" indent="0" eaLnBrk="1" hangingPunct="1">
              <a:lnSpc>
                <a:spcPct val="50000"/>
              </a:lnSpc>
              <a:buFont typeface="Georgia" pitchFamily="84" charset="0"/>
              <a:buNone/>
            </a:pPr>
            <a:r>
              <a:rPr lang="fr-FR" sz="1700" b="1" dirty="0">
                <a:solidFill>
                  <a:srgbClr val="0D79CA"/>
                </a:solidFill>
              </a:rPr>
              <a:t>	</a:t>
            </a:r>
            <a:r>
              <a:rPr lang="fr-FR" sz="1500" dirty="0" smtClean="0">
                <a:solidFill>
                  <a:srgbClr val="0D79CA"/>
                </a:solidFill>
              </a:rPr>
              <a:t>NCB C7 (la recherche du </a:t>
            </a:r>
            <a:r>
              <a:rPr lang="fr-FR" sz="1500" dirty="0" err="1" smtClean="0">
                <a:solidFill>
                  <a:srgbClr val="0D79CA"/>
                </a:solidFill>
              </a:rPr>
              <a:t>réflx</a:t>
            </a:r>
            <a:r>
              <a:rPr lang="fr-FR" sz="1500" dirty="0" smtClean="0">
                <a:solidFill>
                  <a:srgbClr val="0D79CA"/>
                </a:solidFill>
              </a:rPr>
              <a:t> </a:t>
            </a:r>
            <a:r>
              <a:rPr lang="fr-FR" sz="1500" dirty="0" err="1" smtClean="0">
                <a:solidFill>
                  <a:srgbClr val="0D79CA"/>
                </a:solidFill>
              </a:rPr>
              <a:t>tricipital</a:t>
            </a:r>
            <a:r>
              <a:rPr lang="fr-FR" sz="1500" dirty="0" smtClean="0">
                <a:solidFill>
                  <a:srgbClr val="0D79CA"/>
                </a:solidFill>
              </a:rPr>
              <a:t> est sensible)</a:t>
            </a:r>
          </a:p>
          <a:p>
            <a:pPr marL="44450" indent="0" eaLnBrk="1" hangingPunct="1">
              <a:lnSpc>
                <a:spcPct val="50000"/>
              </a:lnSpc>
              <a:buFont typeface="Georgia" pitchFamily="84" charset="0"/>
              <a:buNone/>
            </a:pPr>
            <a:endParaRPr lang="fr-FR" sz="1500" dirty="0" smtClean="0">
              <a:solidFill>
                <a:srgbClr val="0D79CA"/>
              </a:solidFill>
            </a:endParaRPr>
          </a:p>
          <a:p>
            <a:pPr marL="44450" indent="0" eaLnBrk="1" hangingPunct="1">
              <a:lnSpc>
                <a:spcPct val="50000"/>
              </a:lnSpc>
              <a:buFontTx/>
              <a:buChar char="•"/>
            </a:pPr>
            <a:r>
              <a:rPr lang="fr-FR" sz="1700" b="1" dirty="0" smtClean="0">
                <a:solidFill>
                  <a:srgbClr val="0D79CA"/>
                </a:solidFill>
              </a:rPr>
              <a:t>Devant  une douleur externe (</a:t>
            </a:r>
            <a:r>
              <a:rPr lang="fr-FR" sz="1700" dirty="0" err="1" smtClean="0">
                <a:solidFill>
                  <a:srgbClr val="0D79CA"/>
                </a:solidFill>
              </a:rPr>
              <a:t>épicd</a:t>
            </a:r>
            <a:r>
              <a:rPr lang="fr-FR" sz="1700" dirty="0" smtClean="0">
                <a:solidFill>
                  <a:srgbClr val="0D79CA"/>
                </a:solidFill>
              </a:rPr>
              <a:t>. lat.</a:t>
            </a:r>
            <a:r>
              <a:rPr lang="fr-FR" sz="1700" b="1" dirty="0" smtClean="0">
                <a:solidFill>
                  <a:srgbClr val="0D79CA"/>
                </a:solidFill>
              </a:rPr>
              <a:t>: EPCL)</a:t>
            </a:r>
          </a:p>
          <a:p>
            <a:pPr marL="44450" indent="0" eaLnBrk="1" hangingPunct="1">
              <a:lnSpc>
                <a:spcPct val="50000"/>
              </a:lnSpc>
              <a:buFont typeface="Georgia" pitchFamily="84" charset="0"/>
              <a:buNone/>
            </a:pPr>
            <a:r>
              <a:rPr lang="fr-FR" sz="1700" b="1" dirty="0">
                <a:solidFill>
                  <a:srgbClr val="0D79CA"/>
                </a:solidFill>
              </a:rPr>
              <a:t>	</a:t>
            </a:r>
            <a:r>
              <a:rPr lang="fr-FR" sz="1700" dirty="0" smtClean="0">
                <a:solidFill>
                  <a:srgbClr val="0D79CA"/>
                </a:solidFill>
              </a:rPr>
              <a:t>NCB C6, pseudo C6 (∑ </a:t>
            </a:r>
            <a:r>
              <a:rPr lang="fr-FR" sz="1700" dirty="0" err="1" smtClean="0">
                <a:solidFill>
                  <a:srgbClr val="0D79CA"/>
                </a:solidFill>
              </a:rPr>
              <a:t>ctpm</a:t>
            </a:r>
            <a:r>
              <a:rPr lang="fr-FR" sz="1700" dirty="0" smtClean="0">
                <a:solidFill>
                  <a:srgbClr val="0D79CA"/>
                </a:solidFill>
              </a:rPr>
              <a:t>), branche </a:t>
            </a:r>
            <a:r>
              <a:rPr lang="fr-FR" sz="1700" dirty="0" err="1" smtClean="0">
                <a:solidFill>
                  <a:srgbClr val="0D79CA"/>
                </a:solidFill>
              </a:rPr>
              <a:t>ant.du</a:t>
            </a:r>
            <a:r>
              <a:rPr lang="fr-FR" sz="1700" dirty="0" smtClean="0">
                <a:solidFill>
                  <a:srgbClr val="0D79CA"/>
                </a:solidFill>
              </a:rPr>
              <a:t> radial</a:t>
            </a:r>
          </a:p>
          <a:p>
            <a:pPr marL="44450" indent="0" eaLnBrk="1" hangingPunct="1">
              <a:lnSpc>
                <a:spcPct val="50000"/>
              </a:lnSpc>
              <a:buFont typeface="Georgia" pitchFamily="84" charset="0"/>
              <a:buNone/>
            </a:pPr>
            <a:endParaRPr lang="fr-FR" sz="1700" dirty="0" smtClean="0">
              <a:solidFill>
                <a:srgbClr val="0D79CA"/>
              </a:solidFill>
            </a:endParaRPr>
          </a:p>
          <a:p>
            <a:pPr marL="44450" indent="0" eaLnBrk="1" hangingPunct="1">
              <a:lnSpc>
                <a:spcPct val="50000"/>
              </a:lnSpc>
              <a:buFontTx/>
              <a:buChar char="•"/>
            </a:pPr>
            <a:r>
              <a:rPr lang="fr-FR" sz="1700" b="1" dirty="0" smtClean="0">
                <a:solidFill>
                  <a:srgbClr val="0D79CA"/>
                </a:solidFill>
              </a:rPr>
              <a:t>Devant  une douleur  interne (</a:t>
            </a:r>
            <a:r>
              <a:rPr lang="fr-FR" sz="1700" dirty="0" err="1" smtClean="0">
                <a:solidFill>
                  <a:srgbClr val="0D79CA"/>
                </a:solidFill>
              </a:rPr>
              <a:t>épicd</a:t>
            </a:r>
            <a:r>
              <a:rPr lang="fr-FR" sz="1700" dirty="0" smtClean="0">
                <a:solidFill>
                  <a:srgbClr val="0D79CA"/>
                </a:solidFill>
              </a:rPr>
              <a:t>. méd.</a:t>
            </a:r>
            <a:r>
              <a:rPr lang="fr-FR" sz="1700" b="1" dirty="0" smtClean="0">
                <a:solidFill>
                  <a:srgbClr val="0D79CA"/>
                </a:solidFill>
              </a:rPr>
              <a:t>: EPCM)</a:t>
            </a:r>
          </a:p>
          <a:p>
            <a:pPr marL="44450" indent="0" eaLnBrk="1" hangingPunct="1">
              <a:lnSpc>
                <a:spcPct val="50000"/>
              </a:lnSpc>
              <a:buFont typeface="Georgia" pitchFamily="84" charset="0"/>
              <a:buNone/>
            </a:pPr>
            <a:r>
              <a:rPr lang="fr-FR" sz="1700" b="1" dirty="0">
                <a:solidFill>
                  <a:srgbClr val="0D79CA"/>
                </a:solidFill>
              </a:rPr>
              <a:t> </a:t>
            </a:r>
            <a:r>
              <a:rPr lang="fr-FR" sz="1700" b="1" dirty="0" smtClean="0">
                <a:solidFill>
                  <a:srgbClr val="0D79CA"/>
                </a:solidFill>
              </a:rPr>
              <a:t>        </a:t>
            </a:r>
            <a:r>
              <a:rPr lang="fr-FR" sz="1600" dirty="0" smtClean="0">
                <a:solidFill>
                  <a:srgbClr val="0D79CA"/>
                </a:solidFill>
              </a:rPr>
              <a:t>NCB C8 (</a:t>
            </a:r>
            <a:r>
              <a:rPr lang="fr-FR" sz="1600" dirty="0" err="1" smtClean="0">
                <a:solidFill>
                  <a:srgbClr val="0D79CA"/>
                </a:solidFill>
              </a:rPr>
              <a:t>réfl</a:t>
            </a:r>
            <a:r>
              <a:rPr lang="fr-FR" sz="1600" dirty="0" smtClean="0">
                <a:solidFill>
                  <a:srgbClr val="0D79CA"/>
                </a:solidFill>
              </a:rPr>
              <a:t>. Ulnaire), pseudoC8, ∑ du DCT, n. cubital au coude</a:t>
            </a:r>
            <a:endParaRPr lang="fr-FR" sz="1600" dirty="0" smtClean="0">
              <a:solidFill>
                <a:srgbClr val="FF6600"/>
              </a:solidFill>
            </a:endParaRPr>
          </a:p>
        </p:txBody>
      </p:sp>
      <p:sp>
        <p:nvSpPr>
          <p:cNvPr id="2" name="ZoneTexte 1"/>
          <p:cNvSpPr txBox="1"/>
          <p:nvPr/>
        </p:nvSpPr>
        <p:spPr>
          <a:xfrm>
            <a:off x="2184400" y="6057900"/>
            <a:ext cx="4597533" cy="461665"/>
          </a:xfrm>
          <a:prstGeom prst="rect">
            <a:avLst/>
          </a:prstGeom>
          <a:noFill/>
        </p:spPr>
        <p:txBody>
          <a:bodyPr wrap="none" rtlCol="0">
            <a:spAutoFit/>
          </a:bodyPr>
          <a:lstStyle/>
          <a:p>
            <a:r>
              <a:rPr lang="fr-FR" dirty="0" smtClean="0">
                <a:solidFill>
                  <a:schemeClr val="accent6">
                    <a:lumMod val="75000"/>
                  </a:schemeClr>
                </a:solidFill>
              </a:rPr>
              <a:t>Retenir NCB et syndromes </a:t>
            </a:r>
            <a:r>
              <a:rPr lang="fr-FR" dirty="0" err="1" smtClean="0">
                <a:solidFill>
                  <a:schemeClr val="accent6">
                    <a:lumMod val="75000"/>
                  </a:schemeClr>
                </a:solidFill>
              </a:rPr>
              <a:t>cptm</a:t>
            </a:r>
            <a:endParaRPr lang="fr-FR"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3" name="Espace réservé du contenu 2"/>
          <p:cNvSpPr>
            <a:spLocks noGrp="1"/>
          </p:cNvSpPr>
          <p:nvPr>
            <p:ph sz="quarter" idx="13"/>
          </p:nvPr>
        </p:nvSpPr>
        <p:spPr>
          <a:xfrm>
            <a:off x="839788" y="565150"/>
            <a:ext cx="7794625" cy="6054725"/>
          </a:xfrm>
        </p:spPr>
        <p:txBody>
          <a:bodyPr/>
          <a:lstStyle/>
          <a:p>
            <a:pPr marL="44450" indent="0" eaLnBrk="1" hangingPunct="1">
              <a:buFont typeface="Georgia" pitchFamily="84" charset="0"/>
              <a:buNone/>
            </a:pPr>
            <a:r>
              <a:rPr lang="fr-FR" b="1" smtClean="0">
                <a:solidFill>
                  <a:srgbClr val="C3260C"/>
                </a:solidFill>
              </a:rPr>
              <a:t>INCIDENCES sur l’EXAMEN CLINIQUE PROGRAMME:</a:t>
            </a:r>
          </a:p>
          <a:p>
            <a:pPr marL="44450" indent="0" eaLnBrk="1" hangingPunct="1">
              <a:buFont typeface="Georgia" pitchFamily="84" charset="0"/>
              <a:buNone/>
            </a:pPr>
            <a:endParaRPr lang="fr-FR" b="1" smtClean="0">
              <a:solidFill>
                <a:srgbClr val="C3260C"/>
              </a:solidFill>
            </a:endParaRPr>
          </a:p>
          <a:p>
            <a:pPr marL="44450" indent="0" eaLnBrk="1" hangingPunct="1">
              <a:buFont typeface="Georgia" pitchFamily="84" charset="0"/>
              <a:buNone/>
            </a:pPr>
            <a:r>
              <a:rPr lang="fr-FR" b="1" smtClean="0">
                <a:solidFill>
                  <a:srgbClr val="FF6600"/>
                </a:solidFill>
              </a:rPr>
              <a:t>1.Examen neurologique</a:t>
            </a:r>
          </a:p>
          <a:p>
            <a:pPr marL="37931725" lvl="1" indent="-37474525" eaLnBrk="1" hangingPunct="1">
              <a:buFont typeface="Georgia" pitchFamily="84" charset="0"/>
              <a:buNone/>
            </a:pPr>
            <a:r>
              <a:rPr lang="fr-FR" sz="1800" b="1" smtClean="0">
                <a:solidFill>
                  <a:schemeClr val="accent1"/>
                </a:solidFill>
              </a:rPr>
              <a:t>Territoire du N. radial</a:t>
            </a:r>
            <a:endParaRPr lang="fr-FR" b="1" smtClean="0">
              <a:solidFill>
                <a:srgbClr val="FF6600"/>
              </a:solidFill>
            </a:endParaRPr>
          </a:p>
          <a:p>
            <a:pPr marL="44450" indent="0" eaLnBrk="1" hangingPunct="1">
              <a:buFont typeface="Georgia" pitchFamily="84" charset="0"/>
              <a:buNone/>
            </a:pPr>
            <a:r>
              <a:rPr lang="fr-FR" b="1" smtClean="0">
                <a:solidFill>
                  <a:srgbClr val="FF6600"/>
                </a:solidFill>
              </a:rPr>
              <a:t>	</a:t>
            </a:r>
            <a:endParaRPr lang="fr-FR" smtClean="0">
              <a:solidFill>
                <a:srgbClr val="FF6600"/>
              </a:solidFill>
            </a:endParaRPr>
          </a:p>
        </p:txBody>
      </p:sp>
      <p:pic>
        <p:nvPicPr>
          <p:cNvPr id="31754" name="Picture 2" descr="Le nerf radial"/>
          <p:cNvPicPr>
            <a:picLocks noChangeAspect="1" noChangeArrowheads="1"/>
          </p:cNvPicPr>
          <p:nvPr/>
        </p:nvPicPr>
        <p:blipFill>
          <a:blip r:embed="rId4"/>
          <a:srcRect/>
          <a:stretch>
            <a:fillRect/>
          </a:stretch>
        </p:blipFill>
        <p:spPr bwMode="auto">
          <a:xfrm>
            <a:off x="4538663" y="1352550"/>
            <a:ext cx="3787775" cy="5267325"/>
          </a:xfrm>
          <a:prstGeom prst="rect">
            <a:avLst/>
          </a:prstGeom>
          <a:noFill/>
          <a:ln w="9525">
            <a:noFill/>
            <a:miter lim="800000"/>
            <a:headEnd/>
            <a:tailEnd/>
          </a:ln>
        </p:spPr>
      </p:pic>
      <p:pic>
        <p:nvPicPr>
          <p:cNvPr id="31755" name="Picture 3" descr="paralysieradiale"/>
          <p:cNvPicPr>
            <a:picLocks noChangeAspect="1" noChangeArrowheads="1"/>
          </p:cNvPicPr>
          <p:nvPr/>
        </p:nvPicPr>
        <p:blipFill>
          <a:blip r:embed="rId5"/>
          <a:srcRect/>
          <a:stretch>
            <a:fillRect/>
          </a:stretch>
        </p:blipFill>
        <p:spPr bwMode="auto">
          <a:xfrm>
            <a:off x="1649413" y="2449513"/>
            <a:ext cx="2135187" cy="1236662"/>
          </a:xfrm>
          <a:prstGeom prst="rect">
            <a:avLst/>
          </a:prstGeom>
          <a:noFill/>
          <a:ln w="9525">
            <a:noFill/>
            <a:miter lim="800000"/>
            <a:headEnd/>
            <a:tailEnd/>
          </a:ln>
        </p:spPr>
      </p:pic>
      <p:graphicFrame>
        <p:nvGraphicFramePr>
          <p:cNvPr id="31748" name="Object 4"/>
          <p:cNvGraphicFramePr>
            <a:graphicFrameLocks noChangeAspect="1"/>
          </p:cNvGraphicFramePr>
          <p:nvPr/>
        </p:nvGraphicFramePr>
        <p:xfrm>
          <a:off x="752475" y="3937000"/>
          <a:ext cx="2370138" cy="914400"/>
        </p:xfrm>
        <a:graphic>
          <a:graphicData uri="http://schemas.openxmlformats.org/presentationml/2006/ole">
            <mc:AlternateContent xmlns:mc="http://schemas.openxmlformats.org/markup-compatibility/2006">
              <mc:Choice xmlns:v="urn:schemas-microsoft-com:vml" Requires="v">
                <p:oleObj spid="_x0000_s31895" name="Document" r:id="rId6" imgW="5766816" imgH="3002280" progId="Word.Document.8">
                  <p:embed/>
                </p:oleObj>
              </mc:Choice>
              <mc:Fallback>
                <p:oleObj name="Document" r:id="rId6" imgW="5766816" imgH="3002280" progId="Word.Document.8">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475" y="3937000"/>
                        <a:ext cx="2370138" cy="914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1749" name="Object 5"/>
          <p:cNvGraphicFramePr>
            <a:graphicFrameLocks noChangeAspect="1"/>
          </p:cNvGraphicFramePr>
          <p:nvPr/>
        </p:nvGraphicFramePr>
        <p:xfrm>
          <a:off x="3316288" y="3686175"/>
          <a:ext cx="1222375" cy="1222375"/>
        </p:xfrm>
        <a:graphic>
          <a:graphicData uri="http://schemas.openxmlformats.org/presentationml/2006/ole">
            <mc:AlternateContent xmlns:mc="http://schemas.openxmlformats.org/markup-compatibility/2006">
              <mc:Choice xmlns:v="urn:schemas-microsoft-com:vml" Requires="v">
                <p:oleObj spid="_x0000_s31896" name="Document" r:id="rId8" imgW="2871216" imgH="2514600" progId="Word.Document.8">
                  <p:embed/>
                </p:oleObj>
              </mc:Choice>
              <mc:Fallback>
                <p:oleObj name="Document" r:id="rId8" imgW="2871216" imgH="2514600" progId="Word.Document.8">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16288" y="3686175"/>
                        <a:ext cx="1222375" cy="12223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1750" name="Object 6"/>
          <p:cNvGraphicFramePr>
            <a:graphicFrameLocks noChangeAspect="1"/>
          </p:cNvGraphicFramePr>
          <p:nvPr/>
        </p:nvGraphicFramePr>
        <p:xfrm>
          <a:off x="839788" y="5538788"/>
          <a:ext cx="2282825" cy="914400"/>
        </p:xfrm>
        <a:graphic>
          <a:graphicData uri="http://schemas.openxmlformats.org/presentationml/2006/ole">
            <mc:AlternateContent xmlns:mc="http://schemas.openxmlformats.org/markup-compatibility/2006">
              <mc:Choice xmlns:v="urn:schemas-microsoft-com:vml" Requires="v">
                <p:oleObj spid="_x0000_s31897" name="Document" r:id="rId10" imgW="5766816" imgH="2282952" progId="Word.Document.8">
                  <p:embed/>
                </p:oleObj>
              </mc:Choice>
              <mc:Fallback>
                <p:oleObj name="Document" r:id="rId10" imgW="5766816" imgH="2282952" progId="Word.Document.8">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9788" y="5538788"/>
                        <a:ext cx="2282825" cy="914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1751" name="Object 7"/>
          <p:cNvGraphicFramePr>
            <a:graphicFrameLocks noChangeAspect="1"/>
          </p:cNvGraphicFramePr>
          <p:nvPr/>
        </p:nvGraphicFramePr>
        <p:xfrm>
          <a:off x="3316288" y="5327650"/>
          <a:ext cx="1222375" cy="1222375"/>
        </p:xfrm>
        <a:graphic>
          <a:graphicData uri="http://schemas.openxmlformats.org/presentationml/2006/ole">
            <mc:AlternateContent xmlns:mc="http://schemas.openxmlformats.org/markup-compatibility/2006">
              <mc:Choice xmlns:v="urn:schemas-microsoft-com:vml" Requires="v">
                <p:oleObj spid="_x0000_s31898" name="Document" r:id="rId12" imgW="2718816" imgH="1853184" progId="Word.Document.8">
                  <p:embed/>
                </p:oleObj>
              </mc:Choice>
              <mc:Fallback>
                <p:oleObj name="Document" r:id="rId12" imgW="2718816" imgH="1853184" progId="Word.Document.8">
                  <p:embed/>
                  <p:pic>
                    <p:nvPicPr>
                      <p:cNvPr id="0"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16288" y="5327650"/>
                        <a:ext cx="1222375" cy="12223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31756" name="Text Box 8"/>
          <p:cNvSpPr txBox="1">
            <a:spLocks noChangeArrowheads="1"/>
          </p:cNvSpPr>
          <p:nvPr/>
        </p:nvSpPr>
        <p:spPr bwMode="auto">
          <a:xfrm>
            <a:off x="1520825" y="4908550"/>
            <a:ext cx="838200" cy="304800"/>
          </a:xfrm>
          <a:prstGeom prst="rect">
            <a:avLst/>
          </a:prstGeom>
          <a:noFill/>
          <a:ln w="9525">
            <a:noFill/>
            <a:miter lim="800000"/>
            <a:headEnd/>
            <a:tailEnd/>
          </a:ln>
        </p:spPr>
        <p:txBody>
          <a:bodyPr>
            <a:prstTxWarp prst="textNoShape">
              <a:avLst/>
            </a:prstTxWarp>
            <a:spAutoFit/>
          </a:bodyPr>
          <a:lstStyle/>
          <a:p>
            <a:r>
              <a:rPr lang="fr-FR" sz="1400"/>
              <a:t>II° radial</a:t>
            </a:r>
            <a:endParaRPr lang="fr-FR" sz="1800"/>
          </a:p>
        </p:txBody>
      </p:sp>
      <p:sp>
        <p:nvSpPr>
          <p:cNvPr id="31757" name="Rectangle 9"/>
          <p:cNvSpPr>
            <a:spLocks noChangeArrowheads="1"/>
          </p:cNvSpPr>
          <p:nvPr/>
        </p:nvSpPr>
        <p:spPr bwMode="auto">
          <a:xfrm>
            <a:off x="998538" y="6418263"/>
            <a:ext cx="1857375" cy="304800"/>
          </a:xfrm>
          <a:prstGeom prst="rect">
            <a:avLst/>
          </a:prstGeom>
          <a:noFill/>
          <a:ln w="9525">
            <a:noFill/>
            <a:miter lim="800000"/>
            <a:headEnd/>
            <a:tailEnd/>
          </a:ln>
        </p:spPr>
        <p:txBody>
          <a:bodyPr wrap="none">
            <a:prstTxWarp prst="textNoShape">
              <a:avLst/>
            </a:prstTxWarp>
            <a:spAutoFit/>
          </a:bodyPr>
          <a:lstStyle/>
          <a:p>
            <a:r>
              <a:rPr lang="fr-FR" sz="1400"/>
              <a:t>Long Abducteur du I°</a:t>
            </a:r>
            <a:endParaRPr lang="fr-FR" sz="18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Espace réservé du contenu 2"/>
          <p:cNvSpPr>
            <a:spLocks noGrp="1"/>
          </p:cNvSpPr>
          <p:nvPr>
            <p:ph sz="quarter" idx="4294967295"/>
          </p:nvPr>
        </p:nvSpPr>
        <p:spPr>
          <a:xfrm>
            <a:off x="1143000" y="731838"/>
            <a:ext cx="7337425" cy="5888037"/>
          </a:xfrm>
        </p:spPr>
        <p:txBody>
          <a:bodyPr/>
          <a:lstStyle/>
          <a:p>
            <a:pPr marL="44450" indent="0" eaLnBrk="1" hangingPunct="1">
              <a:buFont typeface="Georgia" pitchFamily="84" charset="0"/>
              <a:buNone/>
            </a:pPr>
            <a:r>
              <a:rPr lang="fr-FR" b="1" dirty="0" smtClean="0">
                <a:solidFill>
                  <a:srgbClr val="C3260C"/>
                </a:solidFill>
              </a:rPr>
              <a:t>INCIDENCES sur l’EXAMEN CLINIQUE PROGRAMME:</a:t>
            </a:r>
          </a:p>
          <a:p>
            <a:pPr marL="44450" indent="0" eaLnBrk="1" hangingPunct="1">
              <a:buFont typeface="Georgia" pitchFamily="84" charset="0"/>
              <a:buNone/>
            </a:pPr>
            <a:endParaRPr lang="fr-FR" b="1" dirty="0" smtClean="0">
              <a:solidFill>
                <a:srgbClr val="C3260C"/>
              </a:solidFill>
            </a:endParaRPr>
          </a:p>
          <a:p>
            <a:pPr marL="44450" indent="0" eaLnBrk="1" hangingPunct="1">
              <a:buFont typeface="Georgia" pitchFamily="84" charset="0"/>
              <a:buNone/>
            </a:pPr>
            <a:r>
              <a:rPr lang="fr-FR" b="1" dirty="0" smtClean="0">
                <a:solidFill>
                  <a:srgbClr val="FF6600"/>
                </a:solidFill>
              </a:rPr>
              <a:t>1.Examen neurologique</a:t>
            </a:r>
          </a:p>
          <a:p>
            <a:pPr marL="37931725" lvl="1" indent="-37474525" eaLnBrk="1" hangingPunct="1">
              <a:buFont typeface="Georgia" pitchFamily="84" charset="0"/>
              <a:buNone/>
            </a:pPr>
            <a:r>
              <a:rPr lang="fr-FR" sz="1800" b="1" dirty="0" smtClean="0">
                <a:solidFill>
                  <a:schemeClr val="accent1"/>
                </a:solidFill>
              </a:rPr>
              <a:t>Territoire du N. médian</a:t>
            </a:r>
            <a:endParaRPr lang="fr-FR" b="1" dirty="0" smtClean="0">
              <a:solidFill>
                <a:srgbClr val="FF6600"/>
              </a:solidFill>
            </a:endParaRPr>
          </a:p>
          <a:p>
            <a:pPr marL="44450" indent="0" eaLnBrk="1" hangingPunct="1">
              <a:buFont typeface="Georgia" pitchFamily="84" charset="0"/>
              <a:buNone/>
            </a:pPr>
            <a:r>
              <a:rPr lang="fr-FR" b="1" dirty="0" smtClean="0">
                <a:solidFill>
                  <a:srgbClr val="FF6600"/>
                </a:solidFill>
              </a:rPr>
              <a:t>	</a:t>
            </a:r>
            <a:endParaRPr lang="fr-FR" dirty="0" smtClean="0">
              <a:solidFill>
                <a:srgbClr val="FF6600"/>
              </a:solidFill>
            </a:endParaRPr>
          </a:p>
        </p:txBody>
      </p:sp>
      <p:pic>
        <p:nvPicPr>
          <p:cNvPr id="45058" name="Picture 4" descr="Le nerf médian"/>
          <p:cNvPicPr>
            <a:picLocks noChangeAspect="1" noChangeArrowheads="1"/>
          </p:cNvPicPr>
          <p:nvPr/>
        </p:nvPicPr>
        <p:blipFill>
          <a:blip r:embed="rId5"/>
          <a:srcRect/>
          <a:stretch>
            <a:fillRect/>
          </a:stretch>
        </p:blipFill>
        <p:spPr bwMode="auto">
          <a:xfrm>
            <a:off x="4603750" y="1149351"/>
            <a:ext cx="4049713" cy="5734050"/>
          </a:xfrm>
          <a:prstGeom prst="rect">
            <a:avLst/>
          </a:prstGeom>
          <a:noFill/>
          <a:ln w="9525">
            <a:noFill/>
            <a:miter lim="800000"/>
            <a:headEnd/>
            <a:tailEnd/>
          </a:ln>
        </p:spPr>
      </p:pic>
      <p:pic>
        <p:nvPicPr>
          <p:cNvPr id="45059" name="Picture 5" descr="paralysiedumedian"/>
          <p:cNvPicPr>
            <a:picLocks noChangeAspect="1" noChangeArrowheads="1"/>
          </p:cNvPicPr>
          <p:nvPr/>
        </p:nvPicPr>
        <p:blipFill>
          <a:blip r:embed="rId6"/>
          <a:srcRect/>
          <a:stretch>
            <a:fillRect/>
          </a:stretch>
        </p:blipFill>
        <p:spPr bwMode="auto">
          <a:xfrm>
            <a:off x="325438" y="2484438"/>
            <a:ext cx="1624012" cy="2317750"/>
          </a:xfrm>
          <a:prstGeom prst="rect">
            <a:avLst/>
          </a:prstGeom>
          <a:noFill/>
          <a:ln w="9525">
            <a:noFill/>
            <a:miter lim="800000"/>
            <a:headEnd/>
            <a:tailEnd/>
          </a:ln>
        </p:spPr>
      </p:pic>
      <p:sp>
        <p:nvSpPr>
          <p:cNvPr id="45060" name="Text Box 4"/>
          <p:cNvSpPr txBox="1">
            <a:spLocks noChangeArrowheads="1"/>
          </p:cNvSpPr>
          <p:nvPr/>
        </p:nvSpPr>
        <p:spPr bwMode="auto">
          <a:xfrm>
            <a:off x="2522538" y="5280025"/>
            <a:ext cx="1606550" cy="366713"/>
          </a:xfrm>
          <a:prstGeom prst="rect">
            <a:avLst/>
          </a:prstGeom>
          <a:noFill/>
          <a:ln w="9525">
            <a:noFill/>
            <a:miter lim="800000"/>
            <a:headEnd/>
            <a:tailEnd/>
          </a:ln>
        </p:spPr>
        <p:txBody>
          <a:bodyPr wrap="none">
            <a:prstTxWarp prst="textNoShape">
              <a:avLst/>
            </a:prstTxWarp>
            <a:spAutoFit/>
          </a:bodyPr>
          <a:lstStyle/>
          <a:p>
            <a:r>
              <a:rPr lang="fr-FR" sz="1800"/>
              <a:t>Test PHALEN</a:t>
            </a:r>
          </a:p>
        </p:txBody>
      </p:sp>
      <p:sp>
        <p:nvSpPr>
          <p:cNvPr id="45062" name="Text Box 6"/>
          <p:cNvSpPr txBox="1">
            <a:spLocks noChangeArrowheads="1"/>
          </p:cNvSpPr>
          <p:nvPr/>
        </p:nvSpPr>
        <p:spPr bwMode="auto">
          <a:xfrm>
            <a:off x="2881313" y="6067425"/>
            <a:ext cx="1722437" cy="366713"/>
          </a:xfrm>
          <a:prstGeom prst="rect">
            <a:avLst/>
          </a:prstGeom>
          <a:noFill/>
          <a:ln w="9525">
            <a:noFill/>
            <a:miter lim="800000"/>
            <a:headEnd/>
            <a:tailEnd/>
          </a:ln>
        </p:spPr>
        <p:txBody>
          <a:bodyPr wrap="none">
            <a:prstTxWarp prst="textNoShape">
              <a:avLst/>
            </a:prstTxWarp>
            <a:spAutoFit/>
          </a:bodyPr>
          <a:lstStyle/>
          <a:p>
            <a:r>
              <a:rPr lang="fr-FR" sz="1800"/>
              <a:t>Test de Phalen</a:t>
            </a:r>
            <a:endParaRPr lang="fr-FR"/>
          </a:p>
        </p:txBody>
      </p:sp>
      <p:pic>
        <p:nvPicPr>
          <p:cNvPr id="2" name="test de Phale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16666" y="4377268"/>
            <a:ext cx="3064933" cy="172402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6" name="Espace réservé du contenu 2"/>
          <p:cNvSpPr>
            <a:spLocks noGrp="1"/>
          </p:cNvSpPr>
          <p:nvPr>
            <p:ph sz="quarter" idx="4294967295"/>
          </p:nvPr>
        </p:nvSpPr>
        <p:spPr>
          <a:xfrm>
            <a:off x="130175" y="731838"/>
            <a:ext cx="8582025" cy="5932487"/>
          </a:xfrm>
        </p:spPr>
        <p:txBody>
          <a:bodyPr/>
          <a:lstStyle/>
          <a:p>
            <a:pPr marL="44450" indent="0" eaLnBrk="1" hangingPunct="1">
              <a:buFont typeface="Georgia" pitchFamily="84" charset="0"/>
              <a:buNone/>
            </a:pPr>
            <a:r>
              <a:rPr lang="fr-FR" b="1" dirty="0" smtClean="0">
                <a:solidFill>
                  <a:srgbClr val="C3260C"/>
                </a:solidFill>
              </a:rPr>
              <a:t>INCIDENCES sur l’EXAMEN CLINIQUE PROGRAMME:</a:t>
            </a:r>
          </a:p>
          <a:p>
            <a:pPr marL="44450" indent="0" eaLnBrk="1" hangingPunct="1">
              <a:lnSpc>
                <a:spcPct val="80000"/>
              </a:lnSpc>
              <a:buFont typeface="Georgia" pitchFamily="84" charset="0"/>
              <a:buNone/>
            </a:pPr>
            <a:r>
              <a:rPr lang="fr-FR" b="1" dirty="0" smtClean="0">
                <a:solidFill>
                  <a:srgbClr val="FF6600"/>
                </a:solidFill>
              </a:rPr>
              <a:t>1.Examen neurologique</a:t>
            </a:r>
          </a:p>
          <a:p>
            <a:pPr marL="44450" indent="0" eaLnBrk="1" hangingPunct="1">
              <a:lnSpc>
                <a:spcPct val="80000"/>
              </a:lnSpc>
              <a:buFont typeface="Georgia" pitchFamily="84" charset="0"/>
              <a:buNone/>
            </a:pPr>
            <a:r>
              <a:rPr lang="fr-FR" sz="2000" b="1" dirty="0" smtClean="0">
                <a:solidFill>
                  <a:schemeClr val="accent1"/>
                </a:solidFill>
              </a:rPr>
              <a:t>	</a:t>
            </a:r>
            <a:r>
              <a:rPr lang="fr-FR" sz="1800" b="1" dirty="0" smtClean="0">
                <a:solidFill>
                  <a:schemeClr val="accent1"/>
                </a:solidFill>
              </a:rPr>
              <a:t>Territoire du N. cubital</a:t>
            </a:r>
            <a:endParaRPr lang="fr-FR" sz="1800" b="1" dirty="0" smtClean="0">
              <a:solidFill>
                <a:srgbClr val="FF6600"/>
              </a:solidFill>
            </a:endParaRPr>
          </a:p>
          <a:p>
            <a:pPr marL="44450" indent="0" eaLnBrk="1" hangingPunct="1">
              <a:buFont typeface="Georgia" pitchFamily="84" charset="0"/>
              <a:buNone/>
            </a:pPr>
            <a:r>
              <a:rPr lang="fr-FR" b="1" dirty="0" smtClean="0">
                <a:solidFill>
                  <a:srgbClr val="FF6600"/>
                </a:solidFill>
              </a:rPr>
              <a:t>	</a:t>
            </a:r>
            <a:endParaRPr lang="fr-FR" dirty="0" smtClean="0">
              <a:solidFill>
                <a:srgbClr val="FF6600"/>
              </a:solidFill>
            </a:endParaRPr>
          </a:p>
        </p:txBody>
      </p:sp>
      <p:pic>
        <p:nvPicPr>
          <p:cNvPr id="62477" name="Picture 4" descr="Le nerf cubital"/>
          <p:cNvPicPr>
            <a:picLocks noChangeAspect="1" noChangeArrowheads="1"/>
          </p:cNvPicPr>
          <p:nvPr/>
        </p:nvPicPr>
        <p:blipFill>
          <a:blip r:embed="rId6"/>
          <a:srcRect/>
          <a:stretch>
            <a:fillRect/>
          </a:stretch>
        </p:blipFill>
        <p:spPr bwMode="auto">
          <a:xfrm>
            <a:off x="5145088" y="1154113"/>
            <a:ext cx="3935412" cy="5703887"/>
          </a:xfrm>
          <a:prstGeom prst="rect">
            <a:avLst/>
          </a:prstGeom>
          <a:noFill/>
          <a:ln w="9525">
            <a:noFill/>
            <a:miter lim="800000"/>
            <a:headEnd/>
            <a:tailEnd/>
          </a:ln>
        </p:spPr>
      </p:pic>
      <p:pic>
        <p:nvPicPr>
          <p:cNvPr id="62478" name="Picture 5" descr="signedefroment"/>
          <p:cNvPicPr>
            <a:picLocks noChangeAspect="1" noChangeArrowheads="1"/>
          </p:cNvPicPr>
          <p:nvPr/>
        </p:nvPicPr>
        <p:blipFill>
          <a:blip r:embed="rId7"/>
          <a:srcRect/>
          <a:stretch>
            <a:fillRect/>
          </a:stretch>
        </p:blipFill>
        <p:spPr bwMode="auto">
          <a:xfrm>
            <a:off x="1635125" y="2084388"/>
            <a:ext cx="1684338" cy="1200150"/>
          </a:xfrm>
          <a:prstGeom prst="rect">
            <a:avLst/>
          </a:prstGeom>
          <a:noFill/>
          <a:ln w="9525">
            <a:noFill/>
            <a:miter lim="800000"/>
            <a:headEnd/>
            <a:tailEnd/>
          </a:ln>
        </p:spPr>
      </p:pic>
      <p:pic>
        <p:nvPicPr>
          <p:cNvPr id="62479" name="Picture 6" descr="paralysiecubitale"/>
          <p:cNvPicPr>
            <a:picLocks noChangeAspect="1" noChangeArrowheads="1"/>
          </p:cNvPicPr>
          <p:nvPr/>
        </p:nvPicPr>
        <p:blipFill>
          <a:blip r:embed="rId8"/>
          <a:srcRect/>
          <a:stretch>
            <a:fillRect/>
          </a:stretch>
        </p:blipFill>
        <p:spPr bwMode="auto">
          <a:xfrm>
            <a:off x="104775" y="2084388"/>
            <a:ext cx="1504950" cy="2605087"/>
          </a:xfrm>
          <a:prstGeom prst="rect">
            <a:avLst/>
          </a:prstGeom>
          <a:noFill/>
          <a:ln w="9525">
            <a:noFill/>
            <a:miter lim="800000"/>
            <a:headEnd/>
            <a:tailEnd/>
          </a:ln>
        </p:spPr>
      </p:pic>
      <p:graphicFrame>
        <p:nvGraphicFramePr>
          <p:cNvPr id="62471" name="Object 7"/>
          <p:cNvGraphicFramePr>
            <a:graphicFrameLocks noChangeAspect="1"/>
          </p:cNvGraphicFramePr>
          <p:nvPr/>
        </p:nvGraphicFramePr>
        <p:xfrm>
          <a:off x="1082675" y="4689475"/>
          <a:ext cx="1966913" cy="914400"/>
        </p:xfrm>
        <a:graphic>
          <a:graphicData uri="http://schemas.openxmlformats.org/presentationml/2006/ole">
            <mc:AlternateContent xmlns:mc="http://schemas.openxmlformats.org/markup-compatibility/2006">
              <mc:Choice xmlns:v="urn:schemas-microsoft-com:vml" Requires="v">
                <p:oleObj spid="_x0000_s62622" name="Document" r:id="rId9" imgW="5766816" imgH="2712720" progId="Word.Document.8">
                  <p:embed/>
                </p:oleObj>
              </mc:Choice>
              <mc:Fallback>
                <p:oleObj name="Document" r:id="rId9" imgW="5766816" imgH="2712720" progId="Word.Document.8">
                  <p:embed/>
                  <p:pic>
                    <p:nvPicPr>
                      <p:cNvPr id="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2675" y="4689475"/>
                        <a:ext cx="1966913" cy="914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2472" name="Object 8"/>
          <p:cNvGraphicFramePr>
            <a:graphicFrameLocks noChangeAspect="1"/>
          </p:cNvGraphicFramePr>
          <p:nvPr/>
        </p:nvGraphicFramePr>
        <p:xfrm>
          <a:off x="3065463" y="4772025"/>
          <a:ext cx="1266825" cy="1101725"/>
        </p:xfrm>
        <a:graphic>
          <a:graphicData uri="http://schemas.openxmlformats.org/presentationml/2006/ole">
            <mc:AlternateContent xmlns:mc="http://schemas.openxmlformats.org/markup-compatibility/2006">
              <mc:Choice xmlns:v="urn:schemas-microsoft-com:vml" Requires="v">
                <p:oleObj spid="_x0000_s62623" name="Document" r:id="rId11" imgW="2871216" imgH="2590800" progId="Word.Document.8">
                  <p:embed/>
                </p:oleObj>
              </mc:Choice>
              <mc:Fallback>
                <p:oleObj name="Document" r:id="rId11" imgW="2871216" imgH="2590800" progId="Word.Document.8">
                  <p:embed/>
                  <p:pic>
                    <p:nvPicPr>
                      <p:cNvPr id="0"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65463" y="4772025"/>
                        <a:ext cx="1266825" cy="1101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2473" name="Object 9"/>
          <p:cNvGraphicFramePr>
            <a:graphicFrameLocks noChangeAspect="1"/>
          </p:cNvGraphicFramePr>
          <p:nvPr/>
        </p:nvGraphicFramePr>
        <p:xfrm>
          <a:off x="225425" y="5749925"/>
          <a:ext cx="2001838" cy="914400"/>
        </p:xfrm>
        <a:graphic>
          <a:graphicData uri="http://schemas.openxmlformats.org/presentationml/2006/ole">
            <mc:AlternateContent xmlns:mc="http://schemas.openxmlformats.org/markup-compatibility/2006">
              <mc:Choice xmlns:v="urn:schemas-microsoft-com:vml" Requires="v">
                <p:oleObj spid="_x0000_s62624" name="Document" r:id="rId13" imgW="5754624" imgH="2575560" progId="Word.Document.8">
                  <p:embed/>
                </p:oleObj>
              </mc:Choice>
              <mc:Fallback>
                <p:oleObj name="Document" r:id="rId13" imgW="5754624" imgH="2575560" progId="Word.Document.8">
                  <p:embed/>
                  <p:pic>
                    <p:nvPicPr>
                      <p:cNvPr id="0"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5425" y="5749925"/>
                        <a:ext cx="2001838" cy="914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2474" name="Object 10"/>
          <p:cNvGraphicFramePr>
            <a:graphicFrameLocks noChangeAspect="1"/>
          </p:cNvGraphicFramePr>
          <p:nvPr/>
        </p:nvGraphicFramePr>
        <p:xfrm>
          <a:off x="2227263" y="5740400"/>
          <a:ext cx="1265237" cy="1060450"/>
        </p:xfrm>
        <a:graphic>
          <a:graphicData uri="http://schemas.openxmlformats.org/presentationml/2006/ole">
            <mc:AlternateContent xmlns:mc="http://schemas.openxmlformats.org/markup-compatibility/2006">
              <mc:Choice xmlns:v="urn:schemas-microsoft-com:vml" Requires="v">
                <p:oleObj spid="_x0000_s62625" name="Document" r:id="rId15" imgW="2578608" imgH="1801368" progId="Word.Document.8">
                  <p:embed/>
                </p:oleObj>
              </mc:Choice>
              <mc:Fallback>
                <p:oleObj name="Document" r:id="rId15" imgW="2578608" imgH="1801368" progId="Word.Document.8">
                  <p:embed/>
                  <p:pic>
                    <p:nvPicPr>
                      <p:cNvPr id="0"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27263" y="5740400"/>
                        <a:ext cx="1265237" cy="1060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62480" name="Text Box 11"/>
          <p:cNvSpPr txBox="1">
            <a:spLocks noChangeArrowheads="1"/>
          </p:cNvSpPr>
          <p:nvPr/>
        </p:nvSpPr>
        <p:spPr bwMode="auto">
          <a:xfrm>
            <a:off x="1635125" y="3055938"/>
            <a:ext cx="1471613" cy="274637"/>
          </a:xfrm>
          <a:prstGeom prst="rect">
            <a:avLst/>
          </a:prstGeom>
          <a:noFill/>
          <a:ln w="9525">
            <a:noFill/>
            <a:miter lim="800000"/>
            <a:headEnd/>
            <a:tailEnd/>
          </a:ln>
        </p:spPr>
        <p:txBody>
          <a:bodyPr wrap="none">
            <a:prstTxWarp prst="textNoShape">
              <a:avLst/>
            </a:prstTxWarp>
            <a:spAutoFit/>
          </a:bodyPr>
          <a:lstStyle/>
          <a:p>
            <a:r>
              <a:rPr lang="fr-FR" sz="1200" b="1"/>
              <a:t>Signe de Froment</a:t>
            </a:r>
            <a:endParaRPr lang="fr-FR" sz="1800"/>
          </a:p>
        </p:txBody>
      </p:sp>
      <p:sp>
        <p:nvSpPr>
          <p:cNvPr id="62481" name="Text Box 12"/>
          <p:cNvSpPr txBox="1">
            <a:spLocks noChangeArrowheads="1"/>
          </p:cNvSpPr>
          <p:nvPr/>
        </p:nvSpPr>
        <p:spPr bwMode="auto">
          <a:xfrm>
            <a:off x="202406" y="5133181"/>
            <a:ext cx="1395413" cy="457200"/>
          </a:xfrm>
          <a:prstGeom prst="rect">
            <a:avLst/>
          </a:prstGeom>
          <a:noFill/>
          <a:ln w="9525">
            <a:noFill/>
            <a:miter lim="800000"/>
            <a:headEnd/>
            <a:tailEnd/>
          </a:ln>
        </p:spPr>
        <p:txBody>
          <a:bodyPr>
            <a:prstTxWarp prst="textNoShape">
              <a:avLst/>
            </a:prstTxWarp>
            <a:spAutoFit/>
          </a:bodyPr>
          <a:lstStyle/>
          <a:p>
            <a:r>
              <a:rPr lang="fr-FR" sz="1200" b="1" dirty="0"/>
              <a:t>Ulnaire</a:t>
            </a:r>
          </a:p>
          <a:p>
            <a:r>
              <a:rPr lang="fr-FR" sz="1200" b="1" dirty="0"/>
              <a:t> antérieur</a:t>
            </a:r>
            <a:endParaRPr lang="fr-FR" sz="1800" dirty="0"/>
          </a:p>
        </p:txBody>
      </p:sp>
      <p:sp>
        <p:nvSpPr>
          <p:cNvPr id="62482" name="Rectangle 13"/>
          <p:cNvSpPr>
            <a:spLocks noChangeArrowheads="1"/>
          </p:cNvSpPr>
          <p:nvPr/>
        </p:nvSpPr>
        <p:spPr bwMode="auto">
          <a:xfrm>
            <a:off x="317500" y="6526213"/>
            <a:ext cx="1530350" cy="274637"/>
          </a:xfrm>
          <a:prstGeom prst="rect">
            <a:avLst/>
          </a:prstGeom>
          <a:noFill/>
          <a:ln w="9525">
            <a:noFill/>
            <a:miter lim="800000"/>
            <a:headEnd/>
            <a:tailEnd/>
          </a:ln>
        </p:spPr>
        <p:txBody>
          <a:bodyPr wrap="none">
            <a:prstTxWarp prst="textNoShape">
              <a:avLst/>
            </a:prstTxWarp>
            <a:spAutoFit/>
          </a:bodyPr>
          <a:lstStyle/>
          <a:p>
            <a:r>
              <a:rPr lang="fr-FR" sz="1200" b="1"/>
              <a:t>Ulnaire  postérieur</a:t>
            </a:r>
            <a:endParaRPr lang="fr-FR" sz="1800"/>
          </a:p>
        </p:txBody>
      </p:sp>
      <p:sp>
        <p:nvSpPr>
          <p:cNvPr id="62483" name="Text Box 19"/>
          <p:cNvSpPr txBox="1">
            <a:spLocks noChangeArrowheads="1"/>
          </p:cNvSpPr>
          <p:nvPr/>
        </p:nvSpPr>
        <p:spPr bwMode="auto">
          <a:xfrm>
            <a:off x="2195513" y="4064000"/>
            <a:ext cx="1123950" cy="457200"/>
          </a:xfrm>
          <a:prstGeom prst="rect">
            <a:avLst/>
          </a:prstGeom>
          <a:noFill/>
          <a:ln w="9525">
            <a:noFill/>
            <a:miter lim="800000"/>
            <a:headEnd/>
            <a:tailEnd/>
          </a:ln>
        </p:spPr>
        <p:txBody>
          <a:bodyPr>
            <a:prstTxWarp prst="textNoShape">
              <a:avLst/>
            </a:prstTxWarp>
            <a:spAutoFit/>
          </a:bodyPr>
          <a:lstStyle/>
          <a:p>
            <a:r>
              <a:rPr lang="fr-FR" sz="1200" b="1"/>
              <a:t>Signe de Wartenberg</a:t>
            </a:r>
            <a:endParaRPr lang="fr-FR"/>
          </a:p>
        </p:txBody>
      </p:sp>
      <p:pic>
        <p:nvPicPr>
          <p:cNvPr id="2" name="Test de Wartenberg.mo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7"/>
          <a:stretch>
            <a:fillRect/>
          </a:stretch>
        </p:blipFill>
        <p:spPr>
          <a:xfrm>
            <a:off x="3167767" y="3284538"/>
            <a:ext cx="2300110" cy="129381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1143000" y="731838"/>
            <a:ext cx="7008813" cy="4941887"/>
          </a:xfrm>
        </p:spPr>
        <p:txBody>
          <a:bodyPr>
            <a:normAutofit/>
          </a:bodyPr>
          <a:lstStyle/>
          <a:p>
            <a:pPr marL="44450" indent="0" eaLnBrk="1" hangingPunct="1">
              <a:buFont typeface="Georgia" pitchFamily="84" charset="0"/>
              <a:buNone/>
            </a:pPr>
            <a:r>
              <a:rPr lang="fr-FR" b="1" dirty="0" smtClean="0">
                <a:solidFill>
                  <a:srgbClr val="C3260C"/>
                </a:solidFill>
              </a:rPr>
              <a:t>INCIDENCES sur l’EXAMEN CLINIQUE PROGRAMME:</a:t>
            </a:r>
          </a:p>
          <a:p>
            <a:pPr marL="44450" indent="0" eaLnBrk="1" hangingPunct="1">
              <a:buFont typeface="Georgia" pitchFamily="84" charset="0"/>
              <a:buNone/>
            </a:pPr>
            <a:endParaRPr lang="fr-FR" b="1" dirty="0" smtClean="0">
              <a:solidFill>
                <a:srgbClr val="FF6600"/>
              </a:solidFill>
            </a:endParaRPr>
          </a:p>
          <a:p>
            <a:pPr marL="44450" indent="0" eaLnBrk="1" hangingPunct="1">
              <a:buFont typeface="Georgia" pitchFamily="84" charset="0"/>
              <a:buNone/>
            </a:pPr>
            <a:r>
              <a:rPr lang="fr-FR" b="1" dirty="0" smtClean="0">
                <a:solidFill>
                  <a:srgbClr val="FF6600"/>
                </a:solidFill>
              </a:rPr>
              <a:t>2.Examen de l’épaule et du poignet</a:t>
            </a:r>
          </a:p>
          <a:p>
            <a:pPr marL="44450" indent="0" eaLnBrk="1" hangingPunct="1">
              <a:buFont typeface="Georgia" pitchFamily="84" charset="0"/>
              <a:buNone/>
            </a:pPr>
            <a:r>
              <a:rPr lang="fr-FR" b="1" dirty="0" smtClean="0">
                <a:solidFill>
                  <a:srgbClr val="FF6600"/>
                </a:solidFill>
              </a:rPr>
              <a:t>      </a:t>
            </a:r>
            <a:r>
              <a:rPr lang="fr-FR" sz="1800" dirty="0" smtClean="0">
                <a:solidFill>
                  <a:srgbClr val="FF6600"/>
                </a:solidFill>
              </a:rPr>
              <a:t>Il existe  une forte intrication biomécanique entre épaule et        	coude, poignet et coude, et vice  versa.</a:t>
            </a:r>
          </a:p>
          <a:p>
            <a:pPr marL="44450" indent="0" eaLnBrk="1" hangingPunct="1">
              <a:buFont typeface="Georgia" pitchFamily="84" charset="0"/>
              <a:buNone/>
            </a:pPr>
            <a:endParaRPr lang="fr-FR" sz="1800" dirty="0" smtClean="0">
              <a:solidFill>
                <a:srgbClr val="FF6600"/>
              </a:solidFill>
            </a:endParaRPr>
          </a:p>
          <a:p>
            <a:pPr marL="44450" indent="0" eaLnBrk="1" hangingPunct="1">
              <a:buFont typeface="Georgia" pitchFamily="84" charset="0"/>
              <a:buNone/>
            </a:pPr>
            <a:r>
              <a:rPr lang="fr-FR" sz="1600" b="1" dirty="0" smtClean="0">
                <a:solidFill>
                  <a:srgbClr val="C3260C"/>
                </a:solidFill>
              </a:rPr>
              <a:t>Epaule interfère fortement </a:t>
            </a:r>
            <a:r>
              <a:rPr lang="fr-FR" sz="1600" dirty="0" smtClean="0">
                <a:solidFill>
                  <a:srgbClr val="C3260C"/>
                </a:solidFill>
              </a:rPr>
              <a:t>dans la </a:t>
            </a:r>
            <a:r>
              <a:rPr lang="fr-FR" sz="1600" dirty="0" err="1" smtClean="0">
                <a:solidFill>
                  <a:srgbClr val="C3260C"/>
                </a:solidFill>
              </a:rPr>
              <a:t>prono</a:t>
            </a:r>
            <a:r>
              <a:rPr lang="fr-FR" sz="1600" dirty="0" smtClean="0">
                <a:solidFill>
                  <a:srgbClr val="C3260C"/>
                </a:solidFill>
              </a:rPr>
              <a:t> supination </a:t>
            </a:r>
            <a:r>
              <a:rPr lang="fr-FR" sz="1600" u="sng" dirty="0" smtClean="0">
                <a:solidFill>
                  <a:srgbClr val="C3260C"/>
                </a:solidFill>
              </a:rPr>
              <a:t>active</a:t>
            </a:r>
            <a:r>
              <a:rPr lang="fr-FR" sz="1600" dirty="0" smtClean="0">
                <a:solidFill>
                  <a:srgbClr val="C3260C"/>
                </a:solidFill>
              </a:rPr>
              <a:t> du coude</a:t>
            </a:r>
          </a:p>
          <a:p>
            <a:pPr marL="44450" indent="0" eaLnBrk="1" hangingPunct="1">
              <a:buFont typeface="Georgia" pitchFamily="84" charset="0"/>
              <a:buNone/>
            </a:pPr>
            <a:r>
              <a:rPr lang="fr-FR" sz="1600" b="1" dirty="0" smtClean="0">
                <a:solidFill>
                  <a:srgbClr val="C3260C"/>
                </a:solidFill>
              </a:rPr>
              <a:t>Poignet interfère sensiblement</a:t>
            </a:r>
            <a:r>
              <a:rPr lang="fr-FR" sz="1600" dirty="0" smtClean="0">
                <a:solidFill>
                  <a:srgbClr val="C3260C"/>
                </a:solidFill>
              </a:rPr>
              <a:t> dans la </a:t>
            </a:r>
            <a:r>
              <a:rPr lang="fr-FR" sz="1600" dirty="0" err="1" smtClean="0">
                <a:solidFill>
                  <a:srgbClr val="C3260C"/>
                </a:solidFill>
              </a:rPr>
              <a:t>prono</a:t>
            </a:r>
            <a:r>
              <a:rPr lang="fr-FR" sz="1600" dirty="0" smtClean="0">
                <a:solidFill>
                  <a:srgbClr val="C3260C"/>
                </a:solidFill>
              </a:rPr>
              <a:t> supination </a:t>
            </a:r>
            <a:r>
              <a:rPr lang="fr-FR" sz="1600" u="sng" dirty="0" smtClean="0">
                <a:solidFill>
                  <a:srgbClr val="C3260C"/>
                </a:solidFill>
              </a:rPr>
              <a:t>active</a:t>
            </a:r>
            <a:r>
              <a:rPr lang="fr-FR" sz="1600" dirty="0" smtClean="0">
                <a:solidFill>
                  <a:srgbClr val="C3260C"/>
                </a:solidFill>
              </a:rPr>
              <a:t> du coude</a:t>
            </a:r>
          </a:p>
          <a:p>
            <a:pPr marL="44450" indent="0" eaLnBrk="1" hangingPunct="1">
              <a:buFont typeface="Georgia" pitchFamily="84" charset="0"/>
              <a:buNone/>
            </a:pPr>
            <a:r>
              <a:rPr lang="fr-FR" sz="1600" dirty="0" smtClean="0">
                <a:solidFill>
                  <a:srgbClr val="C3260C"/>
                </a:solidFill>
              </a:rPr>
              <a:t>			</a:t>
            </a:r>
            <a:r>
              <a:rPr lang="fr-FR" sz="1600" b="1" dirty="0" smtClean="0">
                <a:solidFill>
                  <a:srgbClr val="FF0000"/>
                </a:solidFill>
              </a:rPr>
              <a:t>Mais</a:t>
            </a:r>
          </a:p>
          <a:p>
            <a:pPr marL="44450" indent="0" eaLnBrk="1" hangingPunct="1">
              <a:lnSpc>
                <a:spcPct val="70000"/>
              </a:lnSpc>
              <a:buFont typeface="Georgia" pitchFamily="84" charset="0"/>
              <a:buNone/>
            </a:pPr>
            <a:r>
              <a:rPr lang="fr-FR" sz="1600" b="1" dirty="0" smtClean="0">
                <a:solidFill>
                  <a:srgbClr val="C3260C"/>
                </a:solidFill>
              </a:rPr>
              <a:t>Coude  interfère fortement dans épaule et  poignet: </a:t>
            </a:r>
          </a:p>
          <a:p>
            <a:pPr marL="44450" indent="0" eaLnBrk="1" hangingPunct="1">
              <a:lnSpc>
                <a:spcPct val="70000"/>
              </a:lnSpc>
              <a:buFont typeface="Georgia" pitchFamily="84" charset="0"/>
              <a:buNone/>
            </a:pPr>
            <a:r>
              <a:rPr lang="fr-FR" sz="1600" dirty="0" smtClean="0">
                <a:solidFill>
                  <a:schemeClr val="tx1"/>
                </a:solidFill>
              </a:rPr>
              <a:t>un blocage du coude en flexion  à 90°sollicite fortement  l’épaule </a:t>
            </a:r>
          </a:p>
          <a:p>
            <a:pPr marL="44450" indent="0" eaLnBrk="1" hangingPunct="1">
              <a:lnSpc>
                <a:spcPct val="70000"/>
              </a:lnSpc>
              <a:buFont typeface="Georgia" pitchFamily="84" charset="0"/>
              <a:buNone/>
            </a:pPr>
            <a:r>
              <a:rPr lang="fr-FR" sz="1600" b="1" u="sng" dirty="0" smtClean="0">
                <a:solidFill>
                  <a:schemeClr val="tx1"/>
                </a:solidFill>
              </a:rPr>
              <a:t>(et </a:t>
            </a:r>
            <a:r>
              <a:rPr lang="fr-FR" sz="1600" b="1" u="sng" dirty="0" err="1" smtClean="0">
                <a:solidFill>
                  <a:schemeClr val="tx1"/>
                </a:solidFill>
              </a:rPr>
              <a:t>RCv</a:t>
            </a:r>
            <a:r>
              <a:rPr lang="fr-FR" sz="1600" b="1" u="sng" dirty="0" smtClean="0">
                <a:solidFill>
                  <a:schemeClr val="tx1"/>
                </a:solidFill>
              </a:rPr>
              <a:t> ++), </a:t>
            </a:r>
            <a:r>
              <a:rPr lang="fr-FR" sz="1600" dirty="0" smtClean="0">
                <a:solidFill>
                  <a:schemeClr val="tx1"/>
                </a:solidFill>
              </a:rPr>
              <a:t>mais aussi  le poignet. </a:t>
            </a:r>
          </a:p>
          <a:p>
            <a:pPr marL="44450" indent="0" eaLnBrk="1" hangingPunct="1">
              <a:lnSpc>
                <a:spcPct val="70000"/>
              </a:lnSpc>
              <a:buFont typeface="Georgia" pitchFamily="84" charset="0"/>
              <a:buNone/>
            </a:pPr>
            <a:r>
              <a:rPr lang="fr-FR" sz="1600" dirty="0" smtClean="0">
                <a:solidFill>
                  <a:schemeClr val="tx1"/>
                </a:solidFill>
              </a:rPr>
              <a:t>un blocage de la PS du  coude sollicite également  poignet  puis épaule.</a:t>
            </a:r>
          </a:p>
          <a:p>
            <a:pPr marL="44450" indent="0" eaLnBrk="1" hangingPunct="1">
              <a:lnSpc>
                <a:spcPct val="70000"/>
              </a:lnSpc>
              <a:buFont typeface="Georgia" pitchFamily="84" charset="0"/>
              <a:buNone/>
            </a:pPr>
            <a:endParaRPr lang="fr-FR" sz="1600" dirty="0" smtClean="0">
              <a:solidFill>
                <a:schemeClr val="tx1"/>
              </a:solidFill>
            </a:endParaRPr>
          </a:p>
          <a:p>
            <a:pPr marL="44450" indent="0" eaLnBrk="1" hangingPunct="1">
              <a:lnSpc>
                <a:spcPct val="70000"/>
              </a:lnSpc>
              <a:buFont typeface="Georgia" pitchFamily="84" charset="0"/>
              <a:buNone/>
            </a:pPr>
            <a:endParaRPr lang="fr-FR" sz="1600" dirty="0" smtClean="0">
              <a:solidFill>
                <a:schemeClr val="tx1"/>
              </a:solidFill>
            </a:endParaRPr>
          </a:p>
        </p:txBody>
      </p:sp>
      <p:sp>
        <p:nvSpPr>
          <p:cNvPr id="64514" name="ZoneTexte 1"/>
          <p:cNvSpPr txBox="1">
            <a:spLocks noChangeArrowheads="1"/>
          </p:cNvSpPr>
          <p:nvPr/>
        </p:nvSpPr>
        <p:spPr bwMode="auto">
          <a:xfrm>
            <a:off x="1270000" y="5507038"/>
            <a:ext cx="6956425" cy="1190625"/>
          </a:xfrm>
          <a:prstGeom prst="rect">
            <a:avLst/>
          </a:prstGeom>
          <a:noFill/>
          <a:ln w="9525">
            <a:noFill/>
            <a:miter lim="800000"/>
            <a:headEnd/>
            <a:tailEnd/>
          </a:ln>
        </p:spPr>
        <p:txBody>
          <a:bodyPr wrap="none">
            <a:prstTxWarp prst="textNoShape">
              <a:avLst/>
            </a:prstTxWarp>
            <a:spAutoFit/>
          </a:bodyPr>
          <a:lstStyle/>
          <a:p>
            <a:r>
              <a:rPr lang="fr-FR" sz="1800" b="1">
                <a:solidFill>
                  <a:srgbClr val="008000"/>
                </a:solidFill>
                <a:latin typeface="Trebuchet MS" pitchFamily="84" charset="0"/>
              </a:rPr>
              <a:t>En  pratique un dysfonctionnement du poignet, même modéré,</a:t>
            </a:r>
          </a:p>
          <a:p>
            <a:r>
              <a:rPr lang="fr-FR" sz="1800" b="1">
                <a:solidFill>
                  <a:srgbClr val="008000"/>
                </a:solidFill>
                <a:latin typeface="Trebuchet MS" pitchFamily="84" charset="0"/>
              </a:rPr>
              <a:t> peut avoir  un retentissement sensible sur le coude</a:t>
            </a:r>
          </a:p>
          <a:p>
            <a:r>
              <a:rPr lang="fr-FR" sz="1800">
                <a:solidFill>
                  <a:srgbClr val="12B2EB"/>
                </a:solidFill>
                <a:latin typeface="Trebuchet MS" pitchFamily="84" charset="0"/>
              </a:rPr>
              <a:t>Un « dégrippage » du poignet améliore toujours des douleurs</a:t>
            </a:r>
          </a:p>
          <a:p>
            <a:r>
              <a:rPr lang="fr-FR" sz="1800">
                <a:solidFill>
                  <a:srgbClr val="12B2EB"/>
                </a:solidFill>
                <a:latin typeface="Trebuchet MS" pitchFamily="84" charset="0"/>
              </a:rPr>
              <a:t>		</a:t>
            </a:r>
            <a:r>
              <a:rPr lang="fr-FR" sz="1800" u="sng">
                <a:solidFill>
                  <a:srgbClr val="12B2EB"/>
                </a:solidFill>
                <a:latin typeface="Trebuchet MS" pitchFamily="84" charset="0"/>
              </a:rPr>
              <a:t>périarticulaires</a:t>
            </a:r>
            <a:r>
              <a:rPr lang="fr-FR" sz="1800">
                <a:solidFill>
                  <a:srgbClr val="12B2EB"/>
                </a:solidFill>
                <a:latin typeface="Trebuchet MS" pitchFamily="84" charset="0"/>
              </a:rPr>
              <a:t> du coude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3001" y="2630940"/>
            <a:ext cx="7162800" cy="3134141"/>
          </a:xfrm>
        </p:spPr>
        <p:txBody>
          <a:bodyPr/>
          <a:lstStyle/>
          <a:p>
            <a:pPr marL="0" indent="0" algn="l" eaLnBrk="1" fontAlgn="auto" hangingPunct="1">
              <a:lnSpc>
                <a:spcPct val="90000"/>
              </a:lnSpc>
              <a:spcAft>
                <a:spcPts val="0"/>
              </a:spcAft>
              <a:buClr>
                <a:schemeClr val="accent6">
                  <a:lumMod val="75000"/>
                </a:schemeClr>
              </a:buClr>
              <a:buFont typeface="Georgia" pitchFamily="18" charset="0"/>
              <a:buNone/>
              <a:defRPr/>
            </a:pPr>
            <a:r>
              <a:rPr lang="fr-FR" sz="3200" dirty="0" smtClean="0">
                <a:solidFill>
                  <a:schemeClr val="bg2">
                    <a:lumMod val="50000"/>
                  </a:schemeClr>
                </a:solidFill>
                <a:ea typeface="+mj-ea"/>
                <a:cs typeface="+mj-cs"/>
              </a:rPr>
              <a:t>INTRODUCTION</a:t>
            </a:r>
            <a:br>
              <a:rPr lang="fr-FR" sz="3200" dirty="0" smtClean="0">
                <a:solidFill>
                  <a:schemeClr val="bg2">
                    <a:lumMod val="50000"/>
                  </a:schemeClr>
                </a:solidFill>
                <a:ea typeface="+mj-ea"/>
                <a:cs typeface="+mj-cs"/>
              </a:rPr>
            </a:br>
            <a:r>
              <a:rPr lang="fr-FR" dirty="0" smtClean="0">
                <a:solidFill>
                  <a:schemeClr val="bg2">
                    <a:lumMod val="50000"/>
                  </a:schemeClr>
                </a:solidFill>
                <a:ea typeface="+mj-ea"/>
                <a:cs typeface="+mj-cs"/>
              </a:rPr>
              <a:t/>
            </a:r>
            <a:br>
              <a:rPr lang="fr-FR" dirty="0" smtClean="0">
                <a:solidFill>
                  <a:schemeClr val="bg2">
                    <a:lumMod val="50000"/>
                  </a:schemeClr>
                </a:solidFill>
                <a:ea typeface="+mj-ea"/>
                <a:cs typeface="+mj-cs"/>
              </a:rPr>
            </a:br>
            <a:r>
              <a:rPr lang="fr-FR" sz="2000" dirty="0" smtClean="0">
                <a:solidFill>
                  <a:srgbClr val="008000"/>
                </a:solidFill>
                <a:ea typeface="+mj-ea"/>
                <a:cs typeface="+mj-cs"/>
              </a:rPr>
              <a:t>La finalité de  l’articulation du coude</a:t>
            </a:r>
            <a:br>
              <a:rPr lang="fr-FR" sz="2000" dirty="0" smtClean="0">
                <a:solidFill>
                  <a:srgbClr val="008000"/>
                </a:solidFill>
                <a:ea typeface="+mj-ea"/>
                <a:cs typeface="+mj-cs"/>
              </a:rPr>
            </a:br>
            <a:r>
              <a:rPr lang="fr-FR" sz="2000" dirty="0" smtClean="0">
                <a:solidFill>
                  <a:schemeClr val="bg2">
                    <a:lumMod val="50000"/>
                  </a:schemeClr>
                </a:solidFill>
                <a:ea typeface="+mj-ea"/>
                <a:cs typeface="+mj-cs"/>
              </a:rPr>
              <a:t/>
            </a:r>
            <a:br>
              <a:rPr lang="fr-FR" sz="2000" dirty="0" smtClean="0">
                <a:solidFill>
                  <a:schemeClr val="bg2">
                    <a:lumMod val="50000"/>
                  </a:schemeClr>
                </a:solidFill>
                <a:ea typeface="+mj-ea"/>
                <a:cs typeface="+mj-cs"/>
              </a:rPr>
            </a:br>
            <a:r>
              <a:rPr lang="fr-FR" sz="2000" dirty="0" smtClean="0">
                <a:solidFill>
                  <a:srgbClr val="008000"/>
                </a:solidFill>
                <a:ea typeface="+mj-ea"/>
                <a:cs typeface="+mj-cs"/>
              </a:rPr>
              <a:t>Les 2 grandes fonctions:</a:t>
            </a:r>
            <a:r>
              <a:rPr lang="fr-FR" sz="2000" dirty="0" smtClean="0">
                <a:solidFill>
                  <a:schemeClr val="bg2">
                    <a:lumMod val="50000"/>
                  </a:schemeClr>
                </a:solidFill>
                <a:ea typeface="+mj-ea"/>
                <a:cs typeface="+mj-cs"/>
              </a:rPr>
              <a:t/>
            </a:r>
            <a:br>
              <a:rPr lang="fr-FR" sz="2000" dirty="0" smtClean="0">
                <a:solidFill>
                  <a:schemeClr val="bg2">
                    <a:lumMod val="50000"/>
                  </a:schemeClr>
                </a:solidFill>
                <a:ea typeface="+mj-ea"/>
                <a:cs typeface="+mj-cs"/>
              </a:rPr>
            </a:br>
            <a:r>
              <a:rPr lang="fr-FR" sz="2000" dirty="0" smtClean="0">
                <a:solidFill>
                  <a:schemeClr val="bg2">
                    <a:lumMod val="50000"/>
                  </a:schemeClr>
                </a:solidFill>
                <a:ea typeface="+mj-ea"/>
                <a:cs typeface="+mj-cs"/>
              </a:rPr>
              <a:t/>
            </a:r>
            <a:br>
              <a:rPr lang="fr-FR" sz="2000" dirty="0" smtClean="0">
                <a:solidFill>
                  <a:schemeClr val="bg2">
                    <a:lumMod val="50000"/>
                  </a:schemeClr>
                </a:solidFill>
                <a:ea typeface="+mj-ea"/>
                <a:cs typeface="+mj-cs"/>
              </a:rPr>
            </a:br>
            <a:r>
              <a:rPr lang="fr-FR" sz="2000" dirty="0">
                <a:solidFill>
                  <a:schemeClr val="bg2">
                    <a:lumMod val="50000"/>
                  </a:schemeClr>
                </a:solidFill>
                <a:ea typeface="+mj-ea"/>
                <a:cs typeface="+mj-cs"/>
              </a:rPr>
              <a:t>	</a:t>
            </a:r>
            <a:r>
              <a:rPr lang="fr-FR" sz="2000" b="0" dirty="0" smtClean="0">
                <a:solidFill>
                  <a:schemeClr val="tx1"/>
                </a:solidFill>
                <a:ea typeface="+mj-ea"/>
                <a:cs typeface="+mj-cs"/>
              </a:rPr>
              <a:t>- Flexion/extension</a:t>
            </a:r>
            <a:br>
              <a:rPr lang="fr-FR" sz="2000" b="0" dirty="0" smtClean="0">
                <a:solidFill>
                  <a:schemeClr val="tx1"/>
                </a:solidFill>
                <a:ea typeface="+mj-ea"/>
                <a:cs typeface="+mj-cs"/>
              </a:rPr>
            </a:br>
            <a:r>
              <a:rPr lang="fr-FR" sz="2000" b="0" dirty="0" smtClean="0">
                <a:solidFill>
                  <a:schemeClr val="tx1"/>
                </a:solidFill>
                <a:ea typeface="+mj-ea"/>
                <a:cs typeface="+mj-cs"/>
              </a:rPr>
              <a:t>	- </a:t>
            </a:r>
            <a:r>
              <a:rPr lang="fr-FR" sz="2000" b="0" dirty="0" err="1" smtClean="0">
                <a:solidFill>
                  <a:schemeClr val="tx1"/>
                </a:solidFill>
                <a:ea typeface="+mj-ea"/>
                <a:cs typeface="+mj-cs"/>
              </a:rPr>
              <a:t>Prono</a:t>
            </a:r>
            <a:r>
              <a:rPr lang="fr-FR" sz="2000" b="0" dirty="0">
                <a:solidFill>
                  <a:schemeClr val="tx1"/>
                </a:solidFill>
                <a:ea typeface="+mj-ea"/>
                <a:cs typeface="+mj-cs"/>
              </a:rPr>
              <a:t>/</a:t>
            </a:r>
            <a:r>
              <a:rPr lang="fr-FR" sz="2000" b="0" dirty="0" smtClean="0">
                <a:solidFill>
                  <a:schemeClr val="tx1"/>
                </a:solidFill>
                <a:ea typeface="+mj-ea"/>
                <a:cs typeface="+mj-cs"/>
              </a:rPr>
              <a:t>supination</a:t>
            </a:r>
            <a:endParaRPr lang="fr-FR" sz="2000" b="0" dirty="0">
              <a:solidFill>
                <a:schemeClr val="tx1"/>
              </a:solidFill>
              <a:ea typeface="+mj-ea"/>
              <a:cs typeface="+mj-cs"/>
            </a:endParaRPr>
          </a:p>
        </p:txBody>
      </p:sp>
      <p:sp>
        <p:nvSpPr>
          <p:cNvPr id="14338" name="Espace réservé du contenu 2"/>
          <p:cNvSpPr>
            <a:spLocks noGrp="1"/>
          </p:cNvSpPr>
          <p:nvPr>
            <p:ph sz="quarter" idx="13"/>
          </p:nvPr>
        </p:nvSpPr>
        <p:spPr>
          <a:xfrm>
            <a:off x="1139825" y="728663"/>
            <a:ext cx="6400800" cy="1643062"/>
          </a:xfrm>
        </p:spPr>
        <p:txBody>
          <a:bodyPr/>
          <a:lstStyle/>
          <a:p>
            <a:pPr marL="44450" indent="0" algn="ctr" eaLnBrk="1" hangingPunct="1">
              <a:buFont typeface="Georgia" pitchFamily="84" charset="0"/>
              <a:buNone/>
            </a:pPr>
            <a:r>
              <a:rPr lang="fr-FR" sz="2400"/>
              <a:t>Biomécanique</a:t>
            </a:r>
            <a:br>
              <a:rPr lang="fr-FR" sz="2400"/>
            </a:br>
            <a:r>
              <a:rPr lang="fr-FR" sz="2400"/>
              <a:t>et </a:t>
            </a:r>
            <a:br>
              <a:rPr lang="fr-FR" sz="2400"/>
            </a:br>
            <a:r>
              <a:rPr lang="fr-FR" sz="2400"/>
              <a:t>examen raisonné du coude</a:t>
            </a:r>
            <a:endParaRPr lang="fr-F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Espace réservé du contenu 2"/>
          <p:cNvSpPr>
            <a:spLocks noGrp="1"/>
          </p:cNvSpPr>
          <p:nvPr>
            <p:ph sz="quarter" idx="13"/>
          </p:nvPr>
        </p:nvSpPr>
        <p:spPr>
          <a:xfrm>
            <a:off x="1106488" y="565150"/>
            <a:ext cx="7007225" cy="4941888"/>
          </a:xfrm>
        </p:spPr>
        <p:txBody>
          <a:bodyPr/>
          <a:lstStyle/>
          <a:p>
            <a:pPr marL="44450" indent="0" eaLnBrk="1" hangingPunct="1">
              <a:buFont typeface="Georgia" pitchFamily="84" charset="0"/>
              <a:buNone/>
            </a:pPr>
            <a:r>
              <a:rPr lang="fr-FR" b="1" dirty="0" smtClean="0">
                <a:solidFill>
                  <a:srgbClr val="C3260C"/>
                </a:solidFill>
              </a:rPr>
              <a:t>INCIDENCES sur l’EXAMEN CLINIQUE PROGRAMME:</a:t>
            </a:r>
          </a:p>
          <a:p>
            <a:pPr marL="44450" indent="0" eaLnBrk="1" hangingPunct="1">
              <a:buFont typeface="Georgia" pitchFamily="84" charset="0"/>
              <a:buNone/>
            </a:pPr>
            <a:endParaRPr lang="fr-FR" b="1" dirty="0" smtClean="0">
              <a:solidFill>
                <a:srgbClr val="FF6600"/>
              </a:solidFill>
            </a:endParaRPr>
          </a:p>
          <a:p>
            <a:pPr marL="44450" indent="0" eaLnBrk="1" hangingPunct="1">
              <a:buFont typeface="Georgia" pitchFamily="84" charset="0"/>
              <a:buNone/>
            </a:pPr>
            <a:r>
              <a:rPr lang="fr-FR" b="1" dirty="0" smtClean="0">
                <a:solidFill>
                  <a:srgbClr val="FF6600"/>
                </a:solidFill>
              </a:rPr>
              <a:t>3- Examen du coude</a:t>
            </a:r>
          </a:p>
          <a:p>
            <a:pPr marL="44450" indent="0" eaLnBrk="1" hangingPunct="1">
              <a:buFont typeface="Georgia" pitchFamily="84" charset="0"/>
              <a:buNone/>
            </a:pPr>
            <a:r>
              <a:rPr lang="fr-FR" b="1" dirty="0" smtClean="0">
                <a:solidFill>
                  <a:srgbClr val="FF6600"/>
                </a:solidFill>
              </a:rPr>
              <a:t>	</a:t>
            </a:r>
            <a:r>
              <a:rPr lang="fr-FR" sz="1800" b="1" dirty="0" smtClean="0">
                <a:solidFill>
                  <a:srgbClr val="FF6600"/>
                </a:solidFill>
              </a:rPr>
              <a:t>* le Syndrome </a:t>
            </a:r>
            <a:r>
              <a:rPr lang="fr-FR" sz="1800" b="1" dirty="0" err="1" smtClean="0">
                <a:solidFill>
                  <a:srgbClr val="FF6600"/>
                </a:solidFill>
              </a:rPr>
              <a:t>cellulopériostoténomyalgique</a:t>
            </a:r>
            <a:endParaRPr lang="fr-FR" b="1" dirty="0" smtClean="0">
              <a:solidFill>
                <a:srgbClr val="FF6600"/>
              </a:solidFill>
            </a:endParaRPr>
          </a:p>
        </p:txBody>
      </p:sp>
      <p:pic>
        <p:nvPicPr>
          <p:cNvPr id="2" name="HSMS Plp Rl C6.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5138" y="2428875"/>
            <a:ext cx="4064000" cy="3048000"/>
          </a:xfrm>
          <a:prstGeom prst="rect">
            <a:avLst/>
          </a:prstGeom>
        </p:spPr>
      </p:pic>
      <p:pic>
        <p:nvPicPr>
          <p:cNvPr id="3" name="HSMS PRl C8.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876799" y="2428875"/>
            <a:ext cx="4064000" cy="3048000"/>
          </a:xfrm>
          <a:prstGeom prst="rect">
            <a:avLst/>
          </a:prstGeom>
        </p:spPr>
      </p:pic>
      <p:sp>
        <p:nvSpPr>
          <p:cNvPr id="4" name="ZoneTexte 3"/>
          <p:cNvSpPr txBox="1"/>
          <p:nvPr/>
        </p:nvSpPr>
        <p:spPr>
          <a:xfrm>
            <a:off x="1778000" y="5858933"/>
            <a:ext cx="663613" cy="461665"/>
          </a:xfrm>
          <a:prstGeom prst="rect">
            <a:avLst/>
          </a:prstGeom>
          <a:noFill/>
        </p:spPr>
        <p:txBody>
          <a:bodyPr wrap="none" rtlCol="0">
            <a:spAutoFit/>
          </a:bodyPr>
          <a:lstStyle/>
          <a:p>
            <a:r>
              <a:rPr lang="fr-FR" dirty="0" smtClean="0"/>
              <a:t>C 6</a:t>
            </a:r>
            <a:endParaRPr lang="fr-FR" dirty="0"/>
          </a:p>
        </p:txBody>
      </p:sp>
      <p:sp>
        <p:nvSpPr>
          <p:cNvPr id="5" name="ZoneTexte 4"/>
          <p:cNvSpPr txBox="1"/>
          <p:nvPr/>
        </p:nvSpPr>
        <p:spPr>
          <a:xfrm>
            <a:off x="6722533" y="5842000"/>
            <a:ext cx="663613" cy="461665"/>
          </a:xfrm>
          <a:prstGeom prst="rect">
            <a:avLst/>
          </a:prstGeom>
          <a:noFill/>
        </p:spPr>
        <p:txBody>
          <a:bodyPr wrap="none" rtlCol="0">
            <a:spAutoFit/>
          </a:bodyPr>
          <a:lstStyle/>
          <a:p>
            <a:r>
              <a:rPr lang="fr-FR" dirty="0" smtClean="0"/>
              <a:t>C 8</a:t>
            </a:r>
            <a:endParaRPr lang="fr-FR"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Espace réservé du contenu 2"/>
          <p:cNvSpPr>
            <a:spLocks noGrp="1"/>
          </p:cNvSpPr>
          <p:nvPr>
            <p:ph sz="quarter" idx="4294967295"/>
          </p:nvPr>
        </p:nvSpPr>
        <p:spPr>
          <a:xfrm>
            <a:off x="1106488" y="395817"/>
            <a:ext cx="7800445" cy="4941888"/>
          </a:xfrm>
        </p:spPr>
        <p:txBody>
          <a:bodyPr/>
          <a:lstStyle/>
          <a:p>
            <a:pPr marL="44450" indent="0" eaLnBrk="1" hangingPunct="1">
              <a:buFont typeface="Georgia" pitchFamily="84" charset="0"/>
              <a:buNone/>
            </a:pPr>
            <a:r>
              <a:rPr lang="fr-FR" b="1" dirty="0" smtClean="0">
                <a:solidFill>
                  <a:srgbClr val="C3260C"/>
                </a:solidFill>
              </a:rPr>
              <a:t>INCIDENCES sur l’EXAMEN CLINIQUE PROGRAMME:</a:t>
            </a:r>
          </a:p>
          <a:p>
            <a:pPr marL="44450" indent="0" eaLnBrk="1" hangingPunct="1">
              <a:buFont typeface="Georgia" pitchFamily="84" charset="0"/>
              <a:buNone/>
            </a:pPr>
            <a:r>
              <a:rPr lang="fr-FR" b="1" dirty="0" smtClean="0">
                <a:solidFill>
                  <a:srgbClr val="FF6600"/>
                </a:solidFill>
              </a:rPr>
              <a:t>3- Examen du coude</a:t>
            </a:r>
          </a:p>
          <a:p>
            <a:pPr marL="44450" indent="0" eaLnBrk="1" hangingPunct="1">
              <a:buFont typeface="Georgia" pitchFamily="84" charset="0"/>
              <a:buNone/>
            </a:pPr>
            <a:r>
              <a:rPr lang="fr-FR" b="1" dirty="0" smtClean="0">
                <a:solidFill>
                  <a:srgbClr val="FF6600"/>
                </a:solidFill>
              </a:rPr>
              <a:t>	</a:t>
            </a:r>
            <a:r>
              <a:rPr lang="fr-FR" b="1" dirty="0" smtClean="0">
                <a:solidFill>
                  <a:schemeClr val="accent1"/>
                </a:solidFill>
              </a:rPr>
              <a:t>* </a:t>
            </a:r>
            <a:r>
              <a:rPr lang="fr-FR" sz="1800" b="1" dirty="0" smtClean="0">
                <a:solidFill>
                  <a:schemeClr val="accent1"/>
                </a:solidFill>
              </a:rPr>
              <a:t>le  jeu dans la radio-humérale supérieure</a:t>
            </a:r>
            <a:endParaRPr lang="fr-FR" sz="1800" b="1" dirty="0" smtClean="0">
              <a:solidFill>
                <a:srgbClr val="FF6600"/>
              </a:solidFill>
            </a:endParaRPr>
          </a:p>
          <a:p>
            <a:pPr marL="44450" indent="0" eaLnBrk="1" hangingPunct="1">
              <a:buFont typeface="Georgia" pitchFamily="84" charset="0"/>
              <a:buNone/>
            </a:pPr>
            <a:endParaRPr lang="fr-FR" sz="1800" b="1" dirty="0" smtClean="0">
              <a:solidFill>
                <a:srgbClr val="FF6600"/>
              </a:solidFill>
            </a:endParaRPr>
          </a:p>
          <a:p>
            <a:pPr marL="44450" indent="0" eaLnBrk="1" hangingPunct="1">
              <a:buFont typeface="Georgia" pitchFamily="84" charset="0"/>
              <a:buNone/>
            </a:pPr>
            <a:endParaRPr lang="fr-FR" sz="1800" b="1" dirty="0" smtClean="0">
              <a:solidFill>
                <a:srgbClr val="FF6600"/>
              </a:solidFill>
            </a:endParaRPr>
          </a:p>
          <a:p>
            <a:pPr marL="44450" indent="0" eaLnBrk="1" hangingPunct="1">
              <a:buFont typeface="Georgia" pitchFamily="84" charset="0"/>
              <a:buNone/>
            </a:pPr>
            <a:endParaRPr lang="fr-FR" sz="1800" b="1" dirty="0" smtClean="0">
              <a:solidFill>
                <a:srgbClr val="FF6600"/>
              </a:solidFill>
            </a:endParaRPr>
          </a:p>
          <a:p>
            <a:pPr marL="44450" indent="0" eaLnBrk="1" hangingPunct="1">
              <a:buFont typeface="Georgia" pitchFamily="84" charset="0"/>
              <a:buNone/>
            </a:pPr>
            <a:endParaRPr lang="fr-FR" sz="1800" b="1" dirty="0" smtClean="0">
              <a:solidFill>
                <a:srgbClr val="FF6600"/>
              </a:solidFill>
            </a:endParaRPr>
          </a:p>
          <a:p>
            <a:pPr marL="44450" indent="0" eaLnBrk="1" hangingPunct="1">
              <a:buFont typeface="Georgia" pitchFamily="84" charset="0"/>
              <a:buNone/>
            </a:pPr>
            <a:endParaRPr lang="fr-FR" sz="1800" b="1" dirty="0" smtClean="0">
              <a:solidFill>
                <a:srgbClr val="FF6600"/>
              </a:solidFill>
            </a:endParaRPr>
          </a:p>
          <a:p>
            <a:pPr marL="44450" indent="0" eaLnBrk="1" hangingPunct="1">
              <a:buFont typeface="Georgia" pitchFamily="84" charset="0"/>
              <a:buNone/>
            </a:pPr>
            <a:endParaRPr lang="fr-FR" sz="1800" b="1" dirty="0" smtClean="0">
              <a:solidFill>
                <a:srgbClr val="FF6600"/>
              </a:solidFill>
            </a:endParaRPr>
          </a:p>
          <a:p>
            <a:pPr marL="44450" indent="0" eaLnBrk="1" hangingPunct="1">
              <a:buFont typeface="Georgia" pitchFamily="84" charset="0"/>
              <a:buNone/>
            </a:pPr>
            <a:r>
              <a:rPr lang="fr-FR" sz="1800" b="1" dirty="0" smtClean="0">
                <a:solidFill>
                  <a:schemeClr val="accent1"/>
                </a:solidFill>
              </a:rPr>
              <a:t>			* Les  mouvements de latéralité du coude</a:t>
            </a:r>
            <a:endParaRPr lang="fr-FR" b="1" dirty="0" smtClean="0">
              <a:solidFill>
                <a:schemeClr val="accent1"/>
              </a:solidFill>
            </a:endParaRPr>
          </a:p>
        </p:txBody>
      </p:sp>
      <p:pic>
        <p:nvPicPr>
          <p:cNvPr id="2" name="mobilitelateralecoud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46423" y="4334405"/>
            <a:ext cx="3567290" cy="2006600"/>
          </a:xfrm>
          <a:prstGeom prst="rect">
            <a:avLst/>
          </a:prstGeom>
        </p:spPr>
      </p:pic>
      <p:pic>
        <p:nvPicPr>
          <p:cNvPr id="3" name="Coude-mob° RHS.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2302933" y="1684162"/>
            <a:ext cx="3048000" cy="2286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mute="1">
                <p:cTn id="13"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ous-titre 1"/>
          <p:cNvSpPr>
            <a:spLocks noGrp="1"/>
          </p:cNvSpPr>
          <p:nvPr>
            <p:ph type="subTitle" idx="1"/>
          </p:nvPr>
        </p:nvSpPr>
        <p:spPr>
          <a:xfrm>
            <a:off x="1473200" y="1905000"/>
            <a:ext cx="6346825" cy="4010025"/>
          </a:xfrm>
        </p:spPr>
        <p:txBody>
          <a:bodyPr>
            <a:normAutofit fontScale="92500"/>
          </a:bodyPr>
          <a:lstStyle/>
          <a:p>
            <a:pPr eaLnBrk="1" hangingPunct="1">
              <a:lnSpc>
                <a:spcPct val="90000"/>
              </a:lnSpc>
            </a:pPr>
            <a:r>
              <a:rPr lang="fr-FR" sz="2000" dirty="0" smtClean="0">
                <a:solidFill>
                  <a:srgbClr val="FF6600"/>
                </a:solidFill>
              </a:rPr>
              <a:t>I-Limitation active et  passive +/- douleur =</a:t>
            </a:r>
          </a:p>
          <a:p>
            <a:pPr eaLnBrk="1" hangingPunct="1">
              <a:lnSpc>
                <a:spcPct val="90000"/>
              </a:lnSpc>
            </a:pPr>
            <a:r>
              <a:rPr lang="fr-FR" sz="2000" dirty="0" smtClean="0"/>
              <a:t>   </a:t>
            </a:r>
            <a:r>
              <a:rPr lang="fr-FR" sz="1700" dirty="0" smtClean="0"/>
              <a:t>pathologie articulaire (</a:t>
            </a:r>
            <a:r>
              <a:rPr lang="fr-FR" sz="1700" dirty="0" err="1" smtClean="0"/>
              <a:t>ostéochondromatose</a:t>
            </a:r>
            <a:r>
              <a:rPr lang="fr-FR" sz="1700" dirty="0" smtClean="0"/>
              <a:t>, arthrose (RHS+), hyperostose, rhumatisme inflammatoire (métabolique, PR,…)</a:t>
            </a:r>
          </a:p>
          <a:p>
            <a:pPr eaLnBrk="1" hangingPunct="1">
              <a:lnSpc>
                <a:spcPct val="90000"/>
              </a:lnSpc>
            </a:pPr>
            <a:r>
              <a:rPr lang="fr-FR" sz="1700" dirty="0" smtClean="0"/>
              <a:t>	</a:t>
            </a:r>
            <a:r>
              <a:rPr lang="fr-FR" sz="1700" b="1" dirty="0" smtClean="0">
                <a:solidFill>
                  <a:srgbClr val="008000"/>
                </a:solidFill>
              </a:rPr>
              <a:t>Intérêt de la RX (et de l’échographie)</a:t>
            </a:r>
          </a:p>
          <a:p>
            <a:pPr eaLnBrk="1" hangingPunct="1">
              <a:lnSpc>
                <a:spcPct val="90000"/>
              </a:lnSpc>
            </a:pPr>
            <a:r>
              <a:rPr lang="fr-FR" sz="2000" dirty="0" smtClean="0">
                <a:solidFill>
                  <a:srgbClr val="FF6600"/>
                </a:solidFill>
              </a:rPr>
              <a:t>II-Limitation active et  non passive +/- douleur =</a:t>
            </a:r>
          </a:p>
          <a:p>
            <a:pPr eaLnBrk="1" hangingPunct="1">
              <a:lnSpc>
                <a:spcPct val="90000"/>
              </a:lnSpc>
            </a:pPr>
            <a:r>
              <a:rPr lang="fr-FR" sz="1700" dirty="0" smtClean="0"/>
              <a:t> pathologie </a:t>
            </a:r>
            <a:r>
              <a:rPr lang="fr-FR" sz="1700" dirty="0" err="1" smtClean="0"/>
              <a:t>tendino</a:t>
            </a:r>
            <a:r>
              <a:rPr lang="fr-FR" sz="1700" dirty="0" smtClean="0"/>
              <a:t>-musculaire (épicondylite latérale, ou médiale)</a:t>
            </a:r>
          </a:p>
          <a:p>
            <a:pPr eaLnBrk="1" hangingPunct="1">
              <a:lnSpc>
                <a:spcPct val="90000"/>
              </a:lnSpc>
            </a:pPr>
            <a:r>
              <a:rPr lang="fr-FR" sz="1700" dirty="0" smtClean="0"/>
              <a:t>	 </a:t>
            </a:r>
            <a:r>
              <a:rPr lang="fr-FR" sz="1700" b="1" dirty="0" smtClean="0">
                <a:solidFill>
                  <a:srgbClr val="008000"/>
                </a:solidFill>
              </a:rPr>
              <a:t>Intérêt de  l’échographie </a:t>
            </a:r>
          </a:p>
          <a:p>
            <a:pPr eaLnBrk="1" hangingPunct="1">
              <a:lnSpc>
                <a:spcPct val="90000"/>
              </a:lnSpc>
            </a:pPr>
            <a:r>
              <a:rPr lang="fr-FR" sz="1400" b="1" dirty="0" smtClean="0">
                <a:solidFill>
                  <a:srgbClr val="008000"/>
                </a:solidFill>
              </a:rPr>
              <a:t>	(+/- IRM  à titre  médicolégal si suspicion rupture)</a:t>
            </a:r>
          </a:p>
          <a:p>
            <a:pPr eaLnBrk="1" hangingPunct="1">
              <a:lnSpc>
                <a:spcPct val="90000"/>
              </a:lnSpc>
            </a:pPr>
            <a:endParaRPr lang="fr-FR" sz="1400" b="1" dirty="0" smtClean="0">
              <a:solidFill>
                <a:srgbClr val="008000"/>
              </a:solidFill>
            </a:endParaRPr>
          </a:p>
          <a:p>
            <a:pPr algn="ctr" eaLnBrk="1" hangingPunct="1">
              <a:lnSpc>
                <a:spcPct val="90000"/>
              </a:lnSpc>
            </a:pPr>
            <a:r>
              <a:rPr lang="fr-FR" sz="1700" b="1" dirty="0" smtClean="0">
                <a:solidFill>
                  <a:srgbClr val="FF0000"/>
                </a:solidFill>
              </a:rPr>
              <a:t>        </a:t>
            </a:r>
            <a:r>
              <a:rPr lang="fr-FR" sz="1700" b="1" u="sng" dirty="0" smtClean="0">
                <a:solidFill>
                  <a:srgbClr val="FF0000"/>
                </a:solidFill>
              </a:rPr>
              <a:t>Mais </a:t>
            </a:r>
            <a:r>
              <a:rPr lang="fr-FR" sz="1700" dirty="0" err="1" smtClean="0"/>
              <a:t>Epcd</a:t>
            </a:r>
            <a:r>
              <a:rPr lang="fr-FR" sz="1700" dirty="0" smtClean="0"/>
              <a:t> </a:t>
            </a:r>
            <a:r>
              <a:rPr lang="fr-FR" sz="1700" dirty="0" err="1" smtClean="0"/>
              <a:t>lat.et</a:t>
            </a:r>
            <a:r>
              <a:rPr lang="fr-FR" sz="1700" dirty="0" smtClean="0"/>
              <a:t> médiale traduisent  le plus souvent  une 	         </a:t>
            </a:r>
            <a:r>
              <a:rPr lang="fr-FR" sz="1700" dirty="0" smtClean="0">
                <a:solidFill>
                  <a:srgbClr val="FF0000"/>
                </a:solidFill>
              </a:rPr>
              <a:t>participation  neurologique primitive:</a:t>
            </a:r>
          </a:p>
          <a:p>
            <a:pPr algn="ctr" eaLnBrk="1" hangingPunct="1">
              <a:lnSpc>
                <a:spcPct val="90000"/>
              </a:lnSpc>
            </a:pPr>
            <a:r>
              <a:rPr lang="fr-FR" sz="1700" dirty="0" smtClean="0">
                <a:solidFill>
                  <a:srgbClr val="FF0000"/>
                </a:solidFill>
              </a:rPr>
              <a:t>		</a:t>
            </a:r>
            <a:r>
              <a:rPr lang="fr-FR" sz="1700" dirty="0" smtClean="0">
                <a:solidFill>
                  <a:srgbClr val="0000FF"/>
                </a:solidFill>
              </a:rPr>
              <a:t>périphérique </a:t>
            </a:r>
            <a:r>
              <a:rPr lang="fr-FR" sz="1200" dirty="0" smtClean="0">
                <a:solidFill>
                  <a:srgbClr val="0000FF"/>
                </a:solidFill>
              </a:rPr>
              <a:t>(</a:t>
            </a:r>
            <a:r>
              <a:rPr lang="fr-FR" sz="1200" dirty="0" err="1" smtClean="0"/>
              <a:t>br.</a:t>
            </a:r>
            <a:r>
              <a:rPr lang="fr-FR" sz="1200" dirty="0" smtClean="0"/>
              <a:t> Post. du N. radial, ou N.  Ulnaire), </a:t>
            </a:r>
          </a:p>
          <a:p>
            <a:pPr algn="ctr" eaLnBrk="1" hangingPunct="1">
              <a:lnSpc>
                <a:spcPct val="90000"/>
              </a:lnSpc>
            </a:pPr>
            <a:r>
              <a:rPr lang="fr-FR" sz="1700" dirty="0" smtClean="0"/>
              <a:t>	</a:t>
            </a:r>
            <a:r>
              <a:rPr lang="fr-FR" sz="1500" dirty="0" smtClean="0"/>
              <a:t>ou </a:t>
            </a:r>
            <a:r>
              <a:rPr lang="fr-FR" sz="1700" dirty="0" smtClean="0">
                <a:solidFill>
                  <a:srgbClr val="0000FF"/>
                </a:solidFill>
              </a:rPr>
              <a:t>centrale (DIM cervical: C6-C7-C8)</a:t>
            </a:r>
          </a:p>
          <a:p>
            <a:pPr algn="ctr" eaLnBrk="1" hangingPunct="1">
              <a:lnSpc>
                <a:spcPct val="90000"/>
              </a:lnSpc>
            </a:pPr>
            <a:endParaRPr lang="fr-FR" sz="1700" dirty="0" smtClean="0"/>
          </a:p>
        </p:txBody>
      </p:sp>
      <p:sp>
        <p:nvSpPr>
          <p:cNvPr id="3" name="Titre 2"/>
          <p:cNvSpPr>
            <a:spLocks noGrp="1"/>
          </p:cNvSpPr>
          <p:nvPr>
            <p:ph type="ctrTitle"/>
          </p:nvPr>
        </p:nvSpPr>
        <p:spPr>
          <a:xfrm>
            <a:off x="817581" y="858353"/>
            <a:ext cx="7637055" cy="1222858"/>
          </a:xfrm>
        </p:spPr>
        <p:txBody>
          <a:bodyPr/>
          <a:lstStyle/>
          <a:p>
            <a:pPr eaLnBrk="1" fontAlgn="auto" hangingPunct="1">
              <a:spcAft>
                <a:spcPts val="0"/>
              </a:spcAft>
              <a:buClr>
                <a:schemeClr val="accent6">
                  <a:lumMod val="75000"/>
                </a:schemeClr>
              </a:buClr>
              <a:buFont typeface="Georgia" pitchFamily="18" charset="0"/>
              <a:buChar char="*"/>
              <a:defRPr/>
            </a:pPr>
            <a:r>
              <a:rPr lang="fr-FR" sz="2400" dirty="0" smtClean="0">
                <a:ea typeface="+mj-ea"/>
                <a:cs typeface="+mj-cs"/>
              </a:rPr>
              <a:t>CONSEQUENCES DIAGNOSTIQUES de  l’examen clinique  programmé</a:t>
            </a:r>
            <a:endParaRPr lang="fr-FR" sz="2400" dirty="0">
              <a:ea typeface="+mj-ea"/>
              <a:cs typeface="+mj-cs"/>
            </a:endParaRPr>
          </a:p>
        </p:txBody>
      </p:sp>
      <p:pic>
        <p:nvPicPr>
          <p:cNvPr id="5" name="Image 4" descr="logomait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1672" y="5506720"/>
            <a:ext cx="1372327" cy="1351279"/>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Titre 1"/>
          <p:cNvPicPr>
            <a:picLocks noGrp="1" noChangeArrowheads="1"/>
          </p:cNvPicPr>
          <p:nvPr>
            <p:ph type="title"/>
          </p:nvPr>
        </p:nvPicPr>
        <p:blipFill>
          <a:blip r:embed="rId3">
            <a:alphaModFix amt="87000"/>
          </a:blip>
          <a:srcRect l="-9" r="-9"/>
          <a:stretch>
            <a:fillRect/>
          </a:stretch>
        </p:blipFill>
        <p:spPr bwMode="auto">
          <a:xfrm>
            <a:off x="1195388" y="1981200"/>
            <a:ext cx="6523037" cy="1974850"/>
          </a:xfrm>
          <a:solidFill>
            <a:schemeClr val="bg1">
              <a:alpha val="87057"/>
            </a:schemeClr>
          </a:solidFill>
          <a:ln>
            <a:solidFill>
              <a:srgbClr val="FF00FF"/>
            </a:solidFill>
            <a:miter lim="800000"/>
            <a:headEnd/>
            <a:tailEnd/>
          </a:ln>
        </p:spPr>
      </p:pic>
      <p:pic>
        <p:nvPicPr>
          <p:cNvPr id="4" name="Image 3" descr="logomait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1036" y="5486400"/>
            <a:ext cx="1392964" cy="137159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5231" y="2969188"/>
            <a:ext cx="7530570" cy="2545980"/>
          </a:xfrm>
        </p:spPr>
        <p:txBody>
          <a:bodyPr/>
          <a:lstStyle/>
          <a:p>
            <a:pPr marL="0" indent="0" algn="l" eaLnBrk="1" fontAlgn="auto" hangingPunct="1">
              <a:lnSpc>
                <a:spcPct val="60000"/>
              </a:lnSpc>
              <a:spcAft>
                <a:spcPts val="0"/>
              </a:spcAft>
              <a:buClr>
                <a:schemeClr val="accent6">
                  <a:lumMod val="75000"/>
                </a:schemeClr>
              </a:buClr>
              <a:buFont typeface="Georgia" pitchFamily="18" charset="0"/>
              <a:buNone/>
              <a:defRPr/>
            </a:pPr>
            <a:r>
              <a:rPr lang="fr-FR" sz="3600" dirty="0" smtClean="0">
                <a:solidFill>
                  <a:schemeClr val="accent6">
                    <a:lumMod val="75000"/>
                  </a:schemeClr>
                </a:solidFill>
                <a:ea typeface="+mj-ea"/>
                <a:cs typeface="+mj-cs"/>
              </a:rPr>
              <a:t>BASES ANATOMIQUES</a:t>
            </a:r>
            <a:br>
              <a:rPr lang="fr-FR" sz="3600" dirty="0" smtClean="0">
                <a:solidFill>
                  <a:schemeClr val="accent6">
                    <a:lumMod val="75000"/>
                  </a:schemeClr>
                </a:solidFill>
                <a:ea typeface="+mj-ea"/>
                <a:cs typeface="+mj-cs"/>
              </a:rPr>
            </a:br>
            <a:r>
              <a:rPr lang="fr-FR" sz="3600" dirty="0" smtClean="0">
                <a:solidFill>
                  <a:schemeClr val="accent6">
                    <a:lumMod val="75000"/>
                  </a:schemeClr>
                </a:solidFill>
                <a:ea typeface="+mj-ea"/>
                <a:cs typeface="+mj-cs"/>
              </a:rPr>
              <a:t/>
            </a:r>
            <a:br>
              <a:rPr lang="fr-FR" sz="3600" dirty="0" smtClean="0">
                <a:solidFill>
                  <a:schemeClr val="accent6">
                    <a:lumMod val="75000"/>
                  </a:schemeClr>
                </a:solidFill>
                <a:ea typeface="+mj-ea"/>
                <a:cs typeface="+mj-cs"/>
              </a:rPr>
            </a:br>
            <a:r>
              <a:rPr lang="fr-FR" sz="2400" dirty="0" smtClean="0">
                <a:solidFill>
                  <a:srgbClr val="FF6600"/>
                </a:solidFill>
                <a:ea typeface="+mj-ea"/>
                <a:cs typeface="+mj-cs"/>
              </a:rPr>
              <a:t>1- ostéo-articulaires</a:t>
            </a:r>
            <a:br>
              <a:rPr lang="fr-FR" sz="2400" dirty="0" smtClean="0">
                <a:solidFill>
                  <a:srgbClr val="FF6600"/>
                </a:solidFill>
                <a:ea typeface="+mj-ea"/>
                <a:cs typeface="+mj-cs"/>
              </a:rPr>
            </a:br>
            <a:r>
              <a:rPr lang="fr-FR" sz="2400" dirty="0" smtClean="0">
                <a:solidFill>
                  <a:srgbClr val="FF6600"/>
                </a:solidFill>
                <a:ea typeface="+mj-ea"/>
                <a:cs typeface="+mj-cs"/>
              </a:rPr>
              <a:t/>
            </a:r>
            <a:br>
              <a:rPr lang="fr-FR" sz="2400" dirty="0" smtClean="0">
                <a:solidFill>
                  <a:srgbClr val="FF6600"/>
                </a:solidFill>
                <a:ea typeface="+mj-ea"/>
                <a:cs typeface="+mj-cs"/>
              </a:rPr>
            </a:br>
            <a:r>
              <a:rPr lang="fr-FR" sz="2400" dirty="0" smtClean="0">
                <a:solidFill>
                  <a:srgbClr val="FF6600"/>
                </a:solidFill>
                <a:ea typeface="+mj-ea"/>
                <a:cs typeface="+mj-cs"/>
              </a:rPr>
              <a:t>2- musculaires</a:t>
            </a:r>
            <a:br>
              <a:rPr lang="fr-FR" sz="2400" dirty="0" smtClean="0">
                <a:solidFill>
                  <a:srgbClr val="FF6600"/>
                </a:solidFill>
                <a:ea typeface="+mj-ea"/>
                <a:cs typeface="+mj-cs"/>
              </a:rPr>
            </a:br>
            <a:r>
              <a:rPr lang="fr-FR" sz="2400" dirty="0" smtClean="0">
                <a:solidFill>
                  <a:srgbClr val="FF6600"/>
                </a:solidFill>
                <a:ea typeface="+mj-ea"/>
                <a:cs typeface="+mj-cs"/>
              </a:rPr>
              <a:t/>
            </a:r>
            <a:br>
              <a:rPr lang="fr-FR" sz="2400" dirty="0" smtClean="0">
                <a:solidFill>
                  <a:srgbClr val="FF6600"/>
                </a:solidFill>
                <a:ea typeface="+mj-ea"/>
                <a:cs typeface="+mj-cs"/>
              </a:rPr>
            </a:br>
            <a:r>
              <a:rPr lang="fr-FR" sz="2400" dirty="0" smtClean="0">
                <a:solidFill>
                  <a:srgbClr val="FF6600"/>
                </a:solidFill>
                <a:ea typeface="+mj-ea"/>
                <a:cs typeface="+mj-cs"/>
              </a:rPr>
              <a:t>3- neurologiques</a:t>
            </a:r>
            <a:endParaRPr lang="fr-FR" sz="2400" dirty="0">
              <a:solidFill>
                <a:srgbClr val="FF6600"/>
              </a:solidFill>
              <a:ea typeface="+mj-ea"/>
              <a:cs typeface="+mj-cs"/>
            </a:endParaRPr>
          </a:p>
        </p:txBody>
      </p:sp>
      <p:sp>
        <p:nvSpPr>
          <p:cNvPr id="16386" name="Espace réservé du contenu 2"/>
          <p:cNvSpPr>
            <a:spLocks noGrp="1"/>
          </p:cNvSpPr>
          <p:nvPr>
            <p:ph sz="quarter" idx="13"/>
          </p:nvPr>
        </p:nvSpPr>
        <p:spPr>
          <a:xfrm>
            <a:off x="1143000" y="731838"/>
            <a:ext cx="6400800" cy="1611312"/>
          </a:xfrm>
        </p:spPr>
        <p:txBody>
          <a:bodyPr/>
          <a:lstStyle/>
          <a:p>
            <a:pPr marL="44450" indent="0" algn="ctr" eaLnBrk="1" hangingPunct="1">
              <a:buFont typeface="Georgia" pitchFamily="84" charset="0"/>
              <a:buNone/>
            </a:pPr>
            <a:r>
              <a:rPr lang="fr-FR" sz="2400"/>
              <a:t>Biomécanique</a:t>
            </a:r>
            <a:br>
              <a:rPr lang="fr-FR" sz="2400"/>
            </a:br>
            <a:r>
              <a:rPr lang="fr-FR" sz="2400"/>
              <a:t>et </a:t>
            </a:r>
            <a:br>
              <a:rPr lang="fr-FR" sz="2400"/>
            </a:br>
            <a:r>
              <a:rPr lang="fr-FR" sz="2400"/>
              <a:t>examen raisonné du coude</a:t>
            </a:r>
            <a:endParaRPr lang="fr-F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482600" y="267653"/>
            <a:ext cx="6400800" cy="1446212"/>
          </a:xfrm>
        </p:spPr>
        <p:txBody>
          <a:bodyPr rtlCol="0">
            <a:normAutofit fontScale="85000" lnSpcReduction="20000"/>
          </a:bodyPr>
          <a:lstStyle/>
          <a:p>
            <a:pPr marL="45720" indent="0" eaLnBrk="1" fontAlgn="auto" hangingPunct="1">
              <a:buClr>
                <a:schemeClr val="accent6">
                  <a:lumMod val="75000"/>
                </a:schemeClr>
              </a:buClr>
              <a:buFont typeface="Georgia" pitchFamily="18" charset="0"/>
              <a:buNone/>
              <a:defRPr/>
            </a:pPr>
            <a:r>
              <a:rPr lang="fr-FR" sz="3200" dirty="0">
                <a:solidFill>
                  <a:schemeClr val="accent6">
                    <a:lumMod val="75000"/>
                  </a:schemeClr>
                </a:solidFill>
                <a:ea typeface="+mn-ea"/>
                <a:cs typeface="+mn-cs"/>
              </a:rPr>
              <a:t>BASES ANATOMIQUES</a:t>
            </a:r>
            <a:br>
              <a:rPr lang="fr-FR" sz="3200" dirty="0">
                <a:solidFill>
                  <a:schemeClr val="accent6">
                    <a:lumMod val="75000"/>
                  </a:schemeClr>
                </a:solidFill>
                <a:ea typeface="+mn-ea"/>
                <a:cs typeface="+mn-cs"/>
              </a:rPr>
            </a:br>
            <a:r>
              <a:rPr lang="fr-FR" sz="3200" dirty="0">
                <a:solidFill>
                  <a:schemeClr val="accent6">
                    <a:lumMod val="75000"/>
                  </a:schemeClr>
                </a:solidFill>
                <a:ea typeface="+mn-ea"/>
                <a:cs typeface="+mn-cs"/>
              </a:rPr>
              <a:t/>
            </a:r>
            <a:br>
              <a:rPr lang="fr-FR" sz="3200" dirty="0">
                <a:solidFill>
                  <a:schemeClr val="accent6">
                    <a:lumMod val="75000"/>
                  </a:schemeClr>
                </a:solidFill>
                <a:ea typeface="+mn-ea"/>
                <a:cs typeface="+mn-cs"/>
              </a:rPr>
            </a:br>
            <a:r>
              <a:rPr lang="fr-FR" sz="2000" dirty="0">
                <a:solidFill>
                  <a:srgbClr val="FF6600"/>
                </a:solidFill>
                <a:ea typeface="+mn-ea"/>
                <a:cs typeface="+mn-cs"/>
              </a:rPr>
              <a:t>1- ostéo-articulaires</a:t>
            </a:r>
            <a:br>
              <a:rPr lang="fr-FR" sz="2000" dirty="0">
                <a:solidFill>
                  <a:srgbClr val="FF6600"/>
                </a:solidFill>
                <a:ea typeface="+mn-ea"/>
                <a:cs typeface="+mn-cs"/>
              </a:rPr>
            </a:br>
            <a:r>
              <a:rPr lang="fr-FR" sz="2000" dirty="0">
                <a:solidFill>
                  <a:srgbClr val="FF6600"/>
                </a:solidFill>
                <a:ea typeface="+mn-ea"/>
                <a:cs typeface="+mn-cs"/>
              </a:rPr>
              <a:t/>
            </a:r>
            <a:br>
              <a:rPr lang="fr-FR" sz="2000" dirty="0">
                <a:solidFill>
                  <a:srgbClr val="FF6600"/>
                </a:solidFill>
                <a:ea typeface="+mn-ea"/>
                <a:cs typeface="+mn-cs"/>
              </a:rPr>
            </a:br>
            <a:endParaRPr lang="fr-FR" dirty="0">
              <a:solidFill>
                <a:schemeClr val="tx1">
                  <a:lumMod val="75000"/>
                  <a:lumOff val="25000"/>
                </a:schemeClr>
              </a:solidFill>
              <a:ea typeface="+mn-ea"/>
              <a:cs typeface="+mn-cs"/>
            </a:endParaRPr>
          </a:p>
        </p:txBody>
      </p:sp>
      <p:pic>
        <p:nvPicPr>
          <p:cNvPr id="18434" name="Image 3" descr="amplitudemvts.pdf"/>
          <p:cNvPicPr>
            <a:picLocks noChangeAspect="1"/>
          </p:cNvPicPr>
          <p:nvPr/>
        </p:nvPicPr>
        <p:blipFill>
          <a:blip r:embed="rId3"/>
          <a:srcRect/>
          <a:stretch>
            <a:fillRect/>
          </a:stretch>
        </p:blipFill>
        <p:spPr bwMode="auto">
          <a:xfrm>
            <a:off x="684563" y="1287145"/>
            <a:ext cx="3471863" cy="4625975"/>
          </a:xfrm>
          <a:prstGeom prst="rect">
            <a:avLst/>
          </a:prstGeom>
          <a:noFill/>
          <a:ln w="9525">
            <a:noFill/>
            <a:miter lim="800000"/>
            <a:headEnd/>
            <a:tailEnd/>
          </a:ln>
        </p:spPr>
      </p:pic>
      <p:pic>
        <p:nvPicPr>
          <p:cNvPr id="18435" name="Image 4" descr="prosupinationréférence.pdf"/>
          <p:cNvPicPr>
            <a:picLocks noChangeAspect="1"/>
          </p:cNvPicPr>
          <p:nvPr/>
        </p:nvPicPr>
        <p:blipFill>
          <a:blip r:embed="rId4"/>
          <a:srcRect/>
          <a:stretch>
            <a:fillRect/>
          </a:stretch>
        </p:blipFill>
        <p:spPr bwMode="auto">
          <a:xfrm>
            <a:off x="4541268" y="184925"/>
            <a:ext cx="3720735" cy="5108436"/>
          </a:xfrm>
          <a:prstGeom prst="rect">
            <a:avLst/>
          </a:prstGeom>
          <a:noFill/>
          <a:ln w="9525">
            <a:noFill/>
            <a:miter lim="800000"/>
            <a:headEnd/>
            <a:tailEnd/>
          </a:ln>
        </p:spPr>
      </p:pic>
      <p:sp>
        <p:nvSpPr>
          <p:cNvPr id="2" name="ZoneTexte 1"/>
          <p:cNvSpPr txBox="1"/>
          <p:nvPr/>
        </p:nvSpPr>
        <p:spPr>
          <a:xfrm>
            <a:off x="584200" y="6339840"/>
            <a:ext cx="3848229" cy="461665"/>
          </a:xfrm>
          <a:prstGeom prst="rect">
            <a:avLst/>
          </a:prstGeom>
          <a:noFill/>
        </p:spPr>
        <p:txBody>
          <a:bodyPr wrap="none" rtlCol="0">
            <a:spAutoFit/>
          </a:bodyPr>
          <a:lstStyle/>
          <a:p>
            <a:r>
              <a:rPr lang="fr-FR" sz="1200" b="1" dirty="0" smtClean="0">
                <a:solidFill>
                  <a:srgbClr val="FF0000"/>
                </a:solidFill>
              </a:rPr>
              <a:t>FLEXION DISPONIBLE entre 30° et 130° permet de </a:t>
            </a:r>
          </a:p>
          <a:p>
            <a:r>
              <a:rPr lang="fr-FR" sz="1200" b="1" dirty="0" smtClean="0">
                <a:solidFill>
                  <a:srgbClr val="FF0000"/>
                </a:solidFill>
              </a:rPr>
              <a:t>réaliser 90% des activités quotidiennes (</a:t>
            </a:r>
            <a:r>
              <a:rPr lang="fr-FR" sz="1200" b="1" dirty="0" err="1" smtClean="0">
                <a:solidFill>
                  <a:srgbClr val="FF0000"/>
                </a:solidFill>
              </a:rPr>
              <a:t>Morrey</a:t>
            </a:r>
            <a:r>
              <a:rPr lang="fr-FR" sz="1200" b="1" dirty="0" smtClean="0">
                <a:solidFill>
                  <a:srgbClr val="FF0000"/>
                </a:solidFill>
              </a:rPr>
              <a:t>)</a:t>
            </a:r>
            <a:endParaRPr lang="fr-FR" sz="1200" b="1" dirty="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1143000" y="658813"/>
            <a:ext cx="6400800" cy="1214437"/>
          </a:xfrm>
        </p:spPr>
        <p:txBody>
          <a:bodyPr rtlCol="0">
            <a:normAutofit fontScale="70000" lnSpcReduction="20000"/>
          </a:bodyPr>
          <a:lstStyle/>
          <a:p>
            <a:pPr marL="45720" indent="0" eaLnBrk="1" fontAlgn="auto" hangingPunct="1">
              <a:lnSpc>
                <a:spcPct val="90000"/>
              </a:lnSpc>
              <a:buClr>
                <a:schemeClr val="accent6">
                  <a:lumMod val="75000"/>
                </a:schemeClr>
              </a:buClr>
              <a:buFont typeface="Georgia" pitchFamily="18" charset="0"/>
              <a:buNone/>
              <a:defRPr/>
            </a:pPr>
            <a:r>
              <a:rPr lang="fr-FR" sz="3300" dirty="0">
                <a:solidFill>
                  <a:schemeClr val="accent6">
                    <a:lumMod val="75000"/>
                  </a:schemeClr>
                </a:solidFill>
                <a:ea typeface="+mn-ea"/>
                <a:cs typeface="+mn-cs"/>
              </a:rPr>
              <a:t>BASES ANATOMIQUES</a:t>
            </a:r>
            <a:br>
              <a:rPr lang="fr-FR" sz="3300" dirty="0">
                <a:solidFill>
                  <a:schemeClr val="accent6">
                    <a:lumMod val="75000"/>
                  </a:schemeClr>
                </a:solidFill>
                <a:ea typeface="+mn-ea"/>
                <a:cs typeface="+mn-cs"/>
              </a:rPr>
            </a:br>
            <a:r>
              <a:rPr lang="fr-FR" sz="3600" dirty="0">
                <a:solidFill>
                  <a:schemeClr val="accent6">
                    <a:lumMod val="75000"/>
                  </a:schemeClr>
                </a:solidFill>
                <a:ea typeface="+mn-ea"/>
                <a:cs typeface="+mn-cs"/>
              </a:rPr>
              <a:t/>
            </a:r>
            <a:br>
              <a:rPr lang="fr-FR" sz="3600" dirty="0">
                <a:solidFill>
                  <a:schemeClr val="accent6">
                    <a:lumMod val="75000"/>
                  </a:schemeClr>
                </a:solidFill>
                <a:ea typeface="+mn-ea"/>
                <a:cs typeface="+mn-cs"/>
              </a:rPr>
            </a:br>
            <a:r>
              <a:rPr lang="fr-FR" sz="2100" dirty="0">
                <a:solidFill>
                  <a:srgbClr val="FF6600"/>
                </a:solidFill>
                <a:ea typeface="+mn-ea"/>
                <a:cs typeface="+mn-cs"/>
              </a:rPr>
              <a:t>1- ostéo-articulaires</a:t>
            </a:r>
            <a:br>
              <a:rPr lang="fr-FR" sz="2100" dirty="0">
                <a:solidFill>
                  <a:srgbClr val="FF6600"/>
                </a:solidFill>
                <a:ea typeface="+mn-ea"/>
                <a:cs typeface="+mn-cs"/>
              </a:rPr>
            </a:br>
            <a:r>
              <a:rPr lang="fr-FR" sz="2400" dirty="0">
                <a:solidFill>
                  <a:srgbClr val="FF6600"/>
                </a:solidFill>
                <a:ea typeface="+mn-ea"/>
                <a:cs typeface="+mn-cs"/>
              </a:rPr>
              <a:t/>
            </a:r>
            <a:br>
              <a:rPr lang="fr-FR" sz="2400" dirty="0">
                <a:solidFill>
                  <a:srgbClr val="FF6600"/>
                </a:solidFill>
                <a:ea typeface="+mn-ea"/>
                <a:cs typeface="+mn-cs"/>
              </a:rPr>
            </a:br>
            <a:endParaRPr lang="fr-FR" dirty="0">
              <a:solidFill>
                <a:schemeClr val="tx1">
                  <a:lumMod val="75000"/>
                  <a:lumOff val="25000"/>
                </a:schemeClr>
              </a:solidFill>
              <a:ea typeface="+mn-ea"/>
              <a:cs typeface="+mn-cs"/>
            </a:endParaRPr>
          </a:p>
          <a:p>
            <a:pPr indent="-182880" eaLnBrk="1" fontAlgn="auto" hangingPunct="1">
              <a:buClr>
                <a:schemeClr val="accent6">
                  <a:lumMod val="75000"/>
                </a:schemeClr>
              </a:buClr>
              <a:buFont typeface="Georgia" pitchFamily="18" charset="0"/>
              <a:buChar char="*"/>
              <a:defRPr/>
            </a:pPr>
            <a:endParaRPr lang="fr-FR" dirty="0">
              <a:solidFill>
                <a:schemeClr val="tx1">
                  <a:lumMod val="75000"/>
                  <a:lumOff val="25000"/>
                </a:schemeClr>
              </a:solidFill>
              <a:ea typeface="+mn-ea"/>
              <a:cs typeface="+mn-cs"/>
            </a:endParaRPr>
          </a:p>
        </p:txBody>
      </p:sp>
      <p:pic>
        <p:nvPicPr>
          <p:cNvPr id="20482" name="Image 3" descr="Coude surfartic.jpg"/>
          <p:cNvPicPr>
            <a:picLocks noChangeAspect="1"/>
          </p:cNvPicPr>
          <p:nvPr/>
        </p:nvPicPr>
        <p:blipFill>
          <a:blip r:embed="rId3"/>
          <a:srcRect/>
          <a:stretch>
            <a:fillRect/>
          </a:stretch>
        </p:blipFill>
        <p:spPr bwMode="auto">
          <a:xfrm>
            <a:off x="331788" y="1598613"/>
            <a:ext cx="2601912" cy="4616450"/>
          </a:xfrm>
          <a:prstGeom prst="rect">
            <a:avLst/>
          </a:prstGeom>
          <a:noFill/>
          <a:ln w="9525">
            <a:noFill/>
            <a:miter lim="800000"/>
            <a:headEnd/>
            <a:tailEnd/>
          </a:ln>
        </p:spPr>
      </p:pic>
      <p:pic>
        <p:nvPicPr>
          <p:cNvPr id="20483" name="Image 4" descr="trochleehumerale.pdf"/>
          <p:cNvPicPr>
            <a:picLocks noChangeAspect="1"/>
          </p:cNvPicPr>
          <p:nvPr/>
        </p:nvPicPr>
        <p:blipFill>
          <a:blip r:embed="rId4"/>
          <a:srcRect/>
          <a:stretch>
            <a:fillRect/>
          </a:stretch>
        </p:blipFill>
        <p:spPr bwMode="auto">
          <a:xfrm>
            <a:off x="2789238" y="2314575"/>
            <a:ext cx="3260725" cy="3005138"/>
          </a:xfrm>
          <a:prstGeom prst="rect">
            <a:avLst/>
          </a:prstGeom>
          <a:noFill/>
          <a:ln w="9525">
            <a:noFill/>
            <a:miter lim="800000"/>
            <a:headEnd/>
            <a:tailEnd/>
          </a:ln>
        </p:spPr>
      </p:pic>
      <p:pic>
        <p:nvPicPr>
          <p:cNvPr id="20484" name="Image 6" descr="teteradiale.pdf"/>
          <p:cNvPicPr>
            <a:picLocks noChangeAspect="1"/>
          </p:cNvPicPr>
          <p:nvPr/>
        </p:nvPicPr>
        <p:blipFill>
          <a:blip r:embed="rId5"/>
          <a:srcRect/>
          <a:stretch>
            <a:fillRect/>
          </a:stretch>
        </p:blipFill>
        <p:spPr bwMode="auto">
          <a:xfrm>
            <a:off x="5648325" y="1690688"/>
            <a:ext cx="3179763" cy="4500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a:xfrm>
            <a:off x="817581" y="250664"/>
            <a:ext cx="7175351" cy="1528572"/>
          </a:xfrm>
        </p:spPr>
        <p:txBody>
          <a:bodyPr/>
          <a:lstStyle/>
          <a:p>
            <a:pPr eaLnBrk="1" fontAlgn="auto" hangingPunct="1">
              <a:spcAft>
                <a:spcPts val="0"/>
              </a:spcAft>
              <a:buClr>
                <a:schemeClr val="accent6">
                  <a:lumMod val="75000"/>
                </a:schemeClr>
              </a:buClr>
              <a:buFont typeface="Georgia" pitchFamily="18" charset="0"/>
              <a:buChar char="*"/>
              <a:defRPr/>
            </a:pPr>
            <a:r>
              <a:rPr lang="fr-FR" sz="2400" dirty="0" smtClean="0">
                <a:solidFill>
                  <a:schemeClr val="accent6">
                    <a:lumMod val="75000"/>
                  </a:schemeClr>
                </a:solidFill>
                <a:ea typeface="+mj-ea"/>
                <a:cs typeface="+mj-cs"/>
              </a:rPr>
              <a:t>BASES </a:t>
            </a:r>
            <a:r>
              <a:rPr lang="fr-FR" sz="2400" dirty="0">
                <a:solidFill>
                  <a:schemeClr val="accent6">
                    <a:lumMod val="75000"/>
                  </a:schemeClr>
                </a:solidFill>
                <a:ea typeface="+mj-ea"/>
                <a:cs typeface="+mj-cs"/>
              </a:rPr>
              <a:t>ANATOMIQUES</a:t>
            </a:r>
            <a:br>
              <a:rPr lang="fr-FR" sz="2400" dirty="0">
                <a:solidFill>
                  <a:schemeClr val="accent6">
                    <a:lumMod val="75000"/>
                  </a:schemeClr>
                </a:solidFill>
                <a:ea typeface="+mj-ea"/>
                <a:cs typeface="+mj-cs"/>
              </a:rPr>
            </a:br>
            <a:r>
              <a:rPr lang="fr-FR" sz="1800" dirty="0" smtClean="0">
                <a:solidFill>
                  <a:srgbClr val="FF6600"/>
                </a:solidFill>
                <a:ea typeface="+mj-ea"/>
                <a:cs typeface="+mj-cs"/>
              </a:rPr>
              <a:t>1</a:t>
            </a:r>
            <a:r>
              <a:rPr lang="fr-FR" sz="1800" dirty="0">
                <a:solidFill>
                  <a:srgbClr val="FF6600"/>
                </a:solidFill>
                <a:ea typeface="+mj-ea"/>
                <a:cs typeface="+mj-cs"/>
              </a:rPr>
              <a:t>- ostéo-articulaires</a:t>
            </a:r>
            <a:br>
              <a:rPr lang="fr-FR" sz="1800" dirty="0">
                <a:solidFill>
                  <a:srgbClr val="FF6600"/>
                </a:solidFill>
                <a:ea typeface="+mj-ea"/>
                <a:cs typeface="+mj-cs"/>
              </a:rPr>
            </a:br>
            <a:endParaRPr lang="fr-FR" sz="1800" dirty="0">
              <a:ea typeface="+mj-ea"/>
              <a:cs typeface="+mj-cs"/>
            </a:endParaRPr>
          </a:p>
        </p:txBody>
      </p:sp>
      <p:pic>
        <p:nvPicPr>
          <p:cNvPr id="24578" name="Picture 1027" descr="physioradcubsup"/>
          <p:cNvPicPr>
            <a:picLocks noChangeAspect="1" noChangeArrowheads="1"/>
          </p:cNvPicPr>
          <p:nvPr/>
        </p:nvPicPr>
        <p:blipFill>
          <a:blip r:embed="rId3"/>
          <a:srcRect/>
          <a:stretch>
            <a:fillRect/>
          </a:stretch>
        </p:blipFill>
        <p:spPr bwMode="auto">
          <a:xfrm>
            <a:off x="2739249" y="1050926"/>
            <a:ext cx="3843337" cy="5440362"/>
          </a:xfrm>
          <a:prstGeom prst="rect">
            <a:avLst/>
          </a:prstGeom>
          <a:noFill/>
          <a:ln w="9525">
            <a:noFill/>
            <a:miter lim="800000"/>
            <a:headEnd/>
            <a:tailEnd/>
          </a:ln>
        </p:spPr>
      </p:pic>
      <p:sp>
        <p:nvSpPr>
          <p:cNvPr id="2" name="ZoneTexte 1"/>
          <p:cNvSpPr txBox="1"/>
          <p:nvPr/>
        </p:nvSpPr>
        <p:spPr>
          <a:xfrm>
            <a:off x="1040720" y="6086257"/>
            <a:ext cx="6952212" cy="646331"/>
          </a:xfrm>
          <a:prstGeom prst="rect">
            <a:avLst/>
          </a:prstGeom>
          <a:noFill/>
        </p:spPr>
        <p:txBody>
          <a:bodyPr wrap="square" rtlCol="0">
            <a:spAutoFit/>
          </a:bodyPr>
          <a:lstStyle/>
          <a:p>
            <a:r>
              <a:rPr lang="fr-FR" sz="1200" dirty="0" smtClean="0"/>
              <a:t>Une fine connaissance des structures anatomiques du coude conditionne le choix de la technique thérapeutique à proposer  face  à une raideur du coude; ainsi toute variation des rapports anatomiques  normaux contre  indiquera l’abord </a:t>
            </a:r>
            <a:r>
              <a:rPr lang="fr-FR" sz="1200" dirty="0" err="1" smtClean="0"/>
              <a:t>arthroscopique</a:t>
            </a:r>
            <a:r>
              <a:rPr lang="fr-FR" sz="1200" dirty="0" smtClean="0"/>
              <a:t>.</a:t>
            </a:r>
            <a:endParaRPr lang="fr-FR" sz="1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1143000" y="658813"/>
            <a:ext cx="6400800" cy="1214437"/>
          </a:xfrm>
        </p:spPr>
        <p:txBody>
          <a:bodyPr rtlCol="0">
            <a:normAutofit fontScale="70000" lnSpcReduction="20000"/>
          </a:bodyPr>
          <a:lstStyle/>
          <a:p>
            <a:pPr marL="45720" indent="0" eaLnBrk="1" fontAlgn="auto" hangingPunct="1">
              <a:lnSpc>
                <a:spcPct val="90000"/>
              </a:lnSpc>
              <a:buClr>
                <a:schemeClr val="accent6">
                  <a:lumMod val="75000"/>
                </a:schemeClr>
              </a:buClr>
              <a:buFont typeface="Georgia" pitchFamily="18" charset="0"/>
              <a:buNone/>
              <a:defRPr/>
            </a:pPr>
            <a:r>
              <a:rPr lang="fr-FR" sz="3300" dirty="0">
                <a:solidFill>
                  <a:schemeClr val="accent6">
                    <a:lumMod val="75000"/>
                  </a:schemeClr>
                </a:solidFill>
                <a:ea typeface="+mn-ea"/>
                <a:cs typeface="+mn-cs"/>
              </a:rPr>
              <a:t>BASES ANATOMIQUES</a:t>
            </a:r>
            <a:br>
              <a:rPr lang="fr-FR" sz="3300" dirty="0">
                <a:solidFill>
                  <a:schemeClr val="accent6">
                    <a:lumMod val="75000"/>
                  </a:schemeClr>
                </a:solidFill>
                <a:ea typeface="+mn-ea"/>
                <a:cs typeface="+mn-cs"/>
              </a:rPr>
            </a:br>
            <a:r>
              <a:rPr lang="fr-FR" sz="3600" dirty="0">
                <a:solidFill>
                  <a:schemeClr val="accent6">
                    <a:lumMod val="75000"/>
                  </a:schemeClr>
                </a:solidFill>
                <a:ea typeface="+mn-ea"/>
                <a:cs typeface="+mn-cs"/>
              </a:rPr>
              <a:t/>
            </a:r>
            <a:br>
              <a:rPr lang="fr-FR" sz="3600" dirty="0">
                <a:solidFill>
                  <a:schemeClr val="accent6">
                    <a:lumMod val="75000"/>
                  </a:schemeClr>
                </a:solidFill>
                <a:ea typeface="+mn-ea"/>
                <a:cs typeface="+mn-cs"/>
              </a:rPr>
            </a:br>
            <a:r>
              <a:rPr lang="fr-FR" sz="2100" dirty="0">
                <a:solidFill>
                  <a:srgbClr val="FF6600"/>
                </a:solidFill>
                <a:ea typeface="+mn-ea"/>
                <a:cs typeface="+mn-cs"/>
              </a:rPr>
              <a:t>1- ostéo-articulaires</a:t>
            </a:r>
            <a:br>
              <a:rPr lang="fr-FR" sz="2100" dirty="0">
                <a:solidFill>
                  <a:srgbClr val="FF6600"/>
                </a:solidFill>
                <a:ea typeface="+mn-ea"/>
                <a:cs typeface="+mn-cs"/>
              </a:rPr>
            </a:br>
            <a:r>
              <a:rPr lang="fr-FR" sz="2400" dirty="0">
                <a:solidFill>
                  <a:srgbClr val="FF6600"/>
                </a:solidFill>
                <a:ea typeface="+mn-ea"/>
                <a:cs typeface="+mn-cs"/>
              </a:rPr>
              <a:t/>
            </a:r>
            <a:br>
              <a:rPr lang="fr-FR" sz="2400" dirty="0">
                <a:solidFill>
                  <a:srgbClr val="FF6600"/>
                </a:solidFill>
                <a:ea typeface="+mn-ea"/>
                <a:cs typeface="+mn-cs"/>
              </a:rPr>
            </a:br>
            <a:endParaRPr lang="fr-FR" dirty="0">
              <a:solidFill>
                <a:schemeClr val="tx1">
                  <a:lumMod val="75000"/>
                  <a:lumOff val="25000"/>
                </a:schemeClr>
              </a:solidFill>
              <a:ea typeface="+mn-ea"/>
              <a:cs typeface="+mn-cs"/>
            </a:endParaRPr>
          </a:p>
          <a:p>
            <a:pPr indent="-182880" eaLnBrk="1" fontAlgn="auto" hangingPunct="1">
              <a:buClr>
                <a:schemeClr val="accent6">
                  <a:lumMod val="75000"/>
                </a:schemeClr>
              </a:buClr>
              <a:buFont typeface="Georgia" pitchFamily="18" charset="0"/>
              <a:buChar char="*"/>
              <a:defRPr/>
            </a:pPr>
            <a:endParaRPr lang="fr-FR" dirty="0">
              <a:solidFill>
                <a:schemeClr val="tx1">
                  <a:lumMod val="75000"/>
                  <a:lumOff val="25000"/>
                </a:schemeClr>
              </a:solidFill>
              <a:ea typeface="+mn-ea"/>
              <a:cs typeface="+mn-cs"/>
            </a:endParaRPr>
          </a:p>
        </p:txBody>
      </p:sp>
      <p:pic>
        <p:nvPicPr>
          <p:cNvPr id="22530" name="Image 1" descr="palettehumerale.pdf"/>
          <p:cNvPicPr>
            <a:picLocks noChangeAspect="1"/>
          </p:cNvPicPr>
          <p:nvPr/>
        </p:nvPicPr>
        <p:blipFill>
          <a:blip r:embed="rId3"/>
          <a:srcRect/>
          <a:stretch>
            <a:fillRect/>
          </a:stretch>
        </p:blipFill>
        <p:spPr bwMode="auto">
          <a:xfrm>
            <a:off x="128588" y="1527175"/>
            <a:ext cx="5465762" cy="4503738"/>
          </a:xfrm>
          <a:prstGeom prst="rect">
            <a:avLst/>
          </a:prstGeom>
          <a:noFill/>
          <a:ln w="9525">
            <a:noFill/>
            <a:miter lim="800000"/>
            <a:headEnd/>
            <a:tailEnd/>
          </a:ln>
        </p:spPr>
      </p:pic>
      <p:pic>
        <p:nvPicPr>
          <p:cNvPr id="22531" name="Image 5" descr="ligamentscoude.pdf"/>
          <p:cNvPicPr>
            <a:picLocks noChangeAspect="1"/>
          </p:cNvPicPr>
          <p:nvPr/>
        </p:nvPicPr>
        <p:blipFill>
          <a:blip r:embed="rId4"/>
          <a:srcRect/>
          <a:stretch>
            <a:fillRect/>
          </a:stretch>
        </p:blipFill>
        <p:spPr bwMode="auto">
          <a:xfrm>
            <a:off x="5314950" y="1438275"/>
            <a:ext cx="3829050" cy="541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1143000" y="658813"/>
            <a:ext cx="6400800" cy="1214437"/>
          </a:xfrm>
        </p:spPr>
        <p:txBody>
          <a:bodyPr rtlCol="0">
            <a:normAutofit fontScale="70000" lnSpcReduction="20000"/>
          </a:bodyPr>
          <a:lstStyle/>
          <a:p>
            <a:pPr marL="45720" indent="0" eaLnBrk="1" fontAlgn="auto" hangingPunct="1">
              <a:lnSpc>
                <a:spcPct val="90000"/>
              </a:lnSpc>
              <a:buClr>
                <a:schemeClr val="accent6">
                  <a:lumMod val="75000"/>
                </a:schemeClr>
              </a:buClr>
              <a:buFont typeface="Georgia" pitchFamily="18" charset="0"/>
              <a:buNone/>
              <a:defRPr/>
            </a:pPr>
            <a:r>
              <a:rPr lang="fr-FR" sz="3300" dirty="0">
                <a:solidFill>
                  <a:schemeClr val="accent6">
                    <a:lumMod val="75000"/>
                  </a:schemeClr>
                </a:solidFill>
                <a:ea typeface="+mn-ea"/>
                <a:cs typeface="+mn-cs"/>
              </a:rPr>
              <a:t>BASES ANATOMIQUES</a:t>
            </a:r>
            <a:br>
              <a:rPr lang="fr-FR" sz="3300" dirty="0">
                <a:solidFill>
                  <a:schemeClr val="accent6">
                    <a:lumMod val="75000"/>
                  </a:schemeClr>
                </a:solidFill>
                <a:ea typeface="+mn-ea"/>
                <a:cs typeface="+mn-cs"/>
              </a:rPr>
            </a:br>
            <a:r>
              <a:rPr lang="fr-FR" sz="3600" dirty="0">
                <a:solidFill>
                  <a:schemeClr val="accent6">
                    <a:lumMod val="75000"/>
                  </a:schemeClr>
                </a:solidFill>
                <a:ea typeface="+mn-ea"/>
                <a:cs typeface="+mn-cs"/>
              </a:rPr>
              <a:t/>
            </a:r>
            <a:br>
              <a:rPr lang="fr-FR" sz="3600" dirty="0">
                <a:solidFill>
                  <a:schemeClr val="accent6">
                    <a:lumMod val="75000"/>
                  </a:schemeClr>
                </a:solidFill>
                <a:ea typeface="+mn-ea"/>
                <a:cs typeface="+mn-cs"/>
              </a:rPr>
            </a:br>
            <a:r>
              <a:rPr lang="fr-FR" sz="2100" dirty="0">
                <a:solidFill>
                  <a:srgbClr val="FF6600"/>
                </a:solidFill>
                <a:ea typeface="+mn-ea"/>
                <a:cs typeface="+mn-cs"/>
              </a:rPr>
              <a:t>1- ostéo-articulaires</a:t>
            </a:r>
            <a:br>
              <a:rPr lang="fr-FR" sz="2100" dirty="0">
                <a:solidFill>
                  <a:srgbClr val="FF6600"/>
                </a:solidFill>
                <a:ea typeface="+mn-ea"/>
                <a:cs typeface="+mn-cs"/>
              </a:rPr>
            </a:br>
            <a:r>
              <a:rPr lang="fr-FR" sz="2400" dirty="0">
                <a:solidFill>
                  <a:srgbClr val="FF6600"/>
                </a:solidFill>
                <a:ea typeface="+mn-ea"/>
                <a:cs typeface="+mn-cs"/>
              </a:rPr>
              <a:t/>
            </a:r>
            <a:br>
              <a:rPr lang="fr-FR" sz="2400" dirty="0">
                <a:solidFill>
                  <a:srgbClr val="FF6600"/>
                </a:solidFill>
                <a:ea typeface="+mn-ea"/>
                <a:cs typeface="+mn-cs"/>
              </a:rPr>
            </a:br>
            <a:endParaRPr lang="fr-FR" dirty="0">
              <a:solidFill>
                <a:schemeClr val="tx1">
                  <a:lumMod val="75000"/>
                  <a:lumOff val="25000"/>
                </a:schemeClr>
              </a:solidFill>
              <a:ea typeface="+mn-ea"/>
              <a:cs typeface="+mn-cs"/>
            </a:endParaRPr>
          </a:p>
          <a:p>
            <a:pPr indent="-182880" eaLnBrk="1" fontAlgn="auto" hangingPunct="1">
              <a:buClr>
                <a:schemeClr val="accent6">
                  <a:lumMod val="75000"/>
                </a:schemeClr>
              </a:buClr>
              <a:buFont typeface="Georgia" pitchFamily="18" charset="0"/>
              <a:buChar char="*"/>
              <a:defRPr/>
            </a:pPr>
            <a:endParaRPr lang="fr-FR" dirty="0">
              <a:solidFill>
                <a:schemeClr val="tx1">
                  <a:lumMod val="75000"/>
                  <a:lumOff val="25000"/>
                </a:schemeClr>
              </a:solidFill>
              <a:ea typeface="+mn-ea"/>
              <a:cs typeface="+mn-cs"/>
            </a:endParaRPr>
          </a:p>
        </p:txBody>
      </p:sp>
      <p:sp>
        <p:nvSpPr>
          <p:cNvPr id="26626" name="Rectangle 1027"/>
          <p:cNvSpPr>
            <a:spLocks noChangeArrowheads="1"/>
          </p:cNvSpPr>
          <p:nvPr/>
        </p:nvSpPr>
        <p:spPr bwMode="auto">
          <a:xfrm>
            <a:off x="2139950" y="2603500"/>
            <a:ext cx="184150" cy="457200"/>
          </a:xfrm>
          <a:prstGeom prst="rect">
            <a:avLst/>
          </a:prstGeom>
          <a:noFill/>
          <a:ln w="9525">
            <a:noFill/>
            <a:miter lim="800000"/>
            <a:headEnd/>
            <a:tailEnd/>
          </a:ln>
        </p:spPr>
        <p:txBody>
          <a:bodyPr wrap="none">
            <a:prstTxWarp prst="textNoShape">
              <a:avLst/>
            </a:prstTxWarp>
            <a:spAutoFit/>
          </a:bodyPr>
          <a:lstStyle/>
          <a:p>
            <a:endParaRPr lang="fr-FR"/>
          </a:p>
        </p:txBody>
      </p:sp>
      <p:pic>
        <p:nvPicPr>
          <p:cNvPr id="26627" name="Picture 1028" descr="lapronation"/>
          <p:cNvPicPr>
            <a:picLocks noChangeAspect="1" noChangeArrowheads="1"/>
          </p:cNvPicPr>
          <p:nvPr/>
        </p:nvPicPr>
        <p:blipFill>
          <a:blip r:embed="rId3"/>
          <a:srcRect/>
          <a:stretch>
            <a:fillRect/>
          </a:stretch>
        </p:blipFill>
        <p:spPr bwMode="auto">
          <a:xfrm>
            <a:off x="1143000" y="1484313"/>
            <a:ext cx="3535363" cy="5002212"/>
          </a:xfrm>
          <a:prstGeom prst="rect">
            <a:avLst/>
          </a:prstGeom>
          <a:noFill/>
          <a:ln w="9525">
            <a:noFill/>
            <a:miter lim="800000"/>
            <a:headEnd/>
            <a:tailEnd/>
          </a:ln>
        </p:spPr>
      </p:pic>
      <p:sp>
        <p:nvSpPr>
          <p:cNvPr id="26628" name="Rectangle 1029"/>
          <p:cNvSpPr>
            <a:spLocks noChangeArrowheads="1"/>
          </p:cNvSpPr>
          <p:nvPr/>
        </p:nvSpPr>
        <p:spPr bwMode="auto">
          <a:xfrm>
            <a:off x="6951663" y="3297238"/>
            <a:ext cx="184150" cy="457200"/>
          </a:xfrm>
          <a:prstGeom prst="rect">
            <a:avLst/>
          </a:prstGeom>
          <a:noFill/>
          <a:ln w="9525">
            <a:noFill/>
            <a:miter lim="800000"/>
            <a:headEnd/>
            <a:tailEnd/>
          </a:ln>
        </p:spPr>
        <p:txBody>
          <a:bodyPr wrap="none">
            <a:prstTxWarp prst="textNoShape">
              <a:avLst/>
            </a:prstTxWarp>
            <a:spAutoFit/>
          </a:bodyPr>
          <a:lstStyle/>
          <a:p>
            <a:endParaRPr lang="fr-FR"/>
          </a:p>
        </p:txBody>
      </p:sp>
      <p:pic>
        <p:nvPicPr>
          <p:cNvPr id="26629" name="Picture 1030" descr="lasupination"/>
          <p:cNvPicPr>
            <a:picLocks noChangeAspect="1" noChangeArrowheads="1"/>
          </p:cNvPicPr>
          <p:nvPr/>
        </p:nvPicPr>
        <p:blipFill>
          <a:blip r:embed="rId4"/>
          <a:srcRect/>
          <a:stretch>
            <a:fillRect/>
          </a:stretch>
        </p:blipFill>
        <p:spPr bwMode="auto">
          <a:xfrm>
            <a:off x="5137150" y="1270000"/>
            <a:ext cx="3627438" cy="5135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1143000" y="731838"/>
            <a:ext cx="6400800" cy="3475037"/>
          </a:xfrm>
        </p:spPr>
        <p:txBody>
          <a:bodyPr rtlCol="0">
            <a:normAutofit/>
          </a:bodyPr>
          <a:lstStyle/>
          <a:p>
            <a:pPr marL="45720" indent="0" eaLnBrk="1" fontAlgn="auto" hangingPunct="1">
              <a:lnSpc>
                <a:spcPct val="80000"/>
              </a:lnSpc>
              <a:buClr>
                <a:schemeClr val="accent6">
                  <a:lumMod val="75000"/>
                </a:schemeClr>
              </a:buClr>
              <a:buFont typeface="Georgia" pitchFamily="18" charset="0"/>
              <a:buNone/>
              <a:defRPr/>
            </a:pPr>
            <a:r>
              <a:rPr lang="fr-FR" sz="2800" dirty="0">
                <a:solidFill>
                  <a:schemeClr val="accent6">
                    <a:lumMod val="75000"/>
                  </a:schemeClr>
                </a:solidFill>
                <a:ea typeface="+mn-ea"/>
                <a:cs typeface="+mn-cs"/>
              </a:rPr>
              <a:t>BASES ANATOMIQUES</a:t>
            </a:r>
            <a:br>
              <a:rPr lang="fr-FR" sz="2800" dirty="0">
                <a:solidFill>
                  <a:schemeClr val="accent6">
                    <a:lumMod val="75000"/>
                  </a:schemeClr>
                </a:solidFill>
                <a:ea typeface="+mn-ea"/>
                <a:cs typeface="+mn-cs"/>
              </a:rPr>
            </a:br>
            <a:r>
              <a:rPr lang="fr-FR" sz="3600" dirty="0">
                <a:solidFill>
                  <a:schemeClr val="accent6">
                    <a:lumMod val="75000"/>
                  </a:schemeClr>
                </a:solidFill>
                <a:ea typeface="+mn-ea"/>
                <a:cs typeface="+mn-cs"/>
              </a:rPr>
              <a:t/>
            </a:r>
            <a:br>
              <a:rPr lang="fr-FR" sz="3600" dirty="0">
                <a:solidFill>
                  <a:schemeClr val="accent6">
                    <a:lumMod val="75000"/>
                  </a:schemeClr>
                </a:solidFill>
                <a:ea typeface="+mn-ea"/>
                <a:cs typeface="+mn-cs"/>
              </a:rPr>
            </a:br>
            <a:r>
              <a:rPr lang="fr-FR" sz="1800" dirty="0" smtClean="0">
                <a:solidFill>
                  <a:srgbClr val="FF6600"/>
                </a:solidFill>
                <a:ea typeface="+mn-ea"/>
                <a:cs typeface="+mn-cs"/>
              </a:rPr>
              <a:t>2- musculaires: </a:t>
            </a:r>
            <a:r>
              <a:rPr lang="fr-FR" sz="1600" dirty="0" smtClean="0">
                <a:solidFill>
                  <a:schemeClr val="tx1"/>
                </a:solidFill>
                <a:ea typeface="+mn-ea"/>
                <a:cs typeface="+mn-cs"/>
              </a:rPr>
              <a:t>la fonction F°/E°</a:t>
            </a:r>
            <a:endParaRPr lang="fr-FR" sz="1600" dirty="0">
              <a:solidFill>
                <a:schemeClr val="tx1"/>
              </a:solidFill>
              <a:ea typeface="+mn-ea"/>
              <a:cs typeface="+mn-cs"/>
            </a:endParaRPr>
          </a:p>
          <a:p>
            <a:pPr indent="-182880" eaLnBrk="1" fontAlgn="auto" hangingPunct="1">
              <a:lnSpc>
                <a:spcPct val="80000"/>
              </a:lnSpc>
              <a:buClr>
                <a:schemeClr val="accent6">
                  <a:lumMod val="75000"/>
                </a:schemeClr>
              </a:buClr>
              <a:buFont typeface="Georgia" pitchFamily="18" charset="0"/>
              <a:buChar char="*"/>
              <a:defRPr/>
            </a:pPr>
            <a:endParaRPr lang="fr-FR" dirty="0">
              <a:solidFill>
                <a:schemeClr val="tx1">
                  <a:lumMod val="75000"/>
                  <a:lumOff val="25000"/>
                </a:schemeClr>
              </a:solidFill>
              <a:ea typeface="+mn-ea"/>
              <a:cs typeface="+mn-cs"/>
            </a:endParaRPr>
          </a:p>
        </p:txBody>
      </p:sp>
      <p:pic>
        <p:nvPicPr>
          <p:cNvPr id="28674" name="Image 3" descr="Muscles flexion.pdf"/>
          <p:cNvPicPr>
            <a:picLocks noChangeAspect="1"/>
          </p:cNvPicPr>
          <p:nvPr/>
        </p:nvPicPr>
        <p:blipFill>
          <a:blip r:embed="rId3"/>
          <a:srcRect/>
          <a:stretch>
            <a:fillRect/>
          </a:stretch>
        </p:blipFill>
        <p:spPr bwMode="auto">
          <a:xfrm>
            <a:off x="225425" y="1868488"/>
            <a:ext cx="4324350" cy="3036887"/>
          </a:xfrm>
          <a:prstGeom prst="rect">
            <a:avLst/>
          </a:prstGeom>
          <a:noFill/>
          <a:ln w="9525">
            <a:noFill/>
            <a:miter lim="800000"/>
            <a:headEnd/>
            <a:tailEnd/>
          </a:ln>
        </p:spPr>
      </p:pic>
      <p:pic>
        <p:nvPicPr>
          <p:cNvPr id="28675" name="Image 4" descr="musclesextension.pdf"/>
          <p:cNvPicPr>
            <a:picLocks noChangeAspect="1"/>
          </p:cNvPicPr>
          <p:nvPr/>
        </p:nvPicPr>
        <p:blipFill>
          <a:blip r:embed="rId4"/>
          <a:srcRect/>
          <a:stretch>
            <a:fillRect/>
          </a:stretch>
        </p:blipFill>
        <p:spPr bwMode="auto">
          <a:xfrm>
            <a:off x="3646805" y="3458369"/>
            <a:ext cx="5160963" cy="2894012"/>
          </a:xfrm>
          <a:prstGeom prst="rect">
            <a:avLst/>
          </a:prstGeom>
          <a:noFill/>
          <a:ln w="9525">
            <a:noFill/>
            <a:miter lim="800000"/>
            <a:headEnd/>
            <a:tailEnd/>
          </a:ln>
        </p:spPr>
      </p:pic>
      <p:sp>
        <p:nvSpPr>
          <p:cNvPr id="28676" name="Text Box 1028"/>
          <p:cNvSpPr txBox="1">
            <a:spLocks noChangeArrowheads="1"/>
          </p:cNvSpPr>
          <p:nvPr/>
        </p:nvSpPr>
        <p:spPr bwMode="auto">
          <a:xfrm>
            <a:off x="1050925" y="4905375"/>
            <a:ext cx="1539875" cy="336550"/>
          </a:xfrm>
          <a:prstGeom prst="rect">
            <a:avLst/>
          </a:prstGeom>
          <a:noFill/>
          <a:ln w="9525">
            <a:noFill/>
            <a:miter lim="800000"/>
            <a:headEnd/>
            <a:tailEnd/>
          </a:ln>
        </p:spPr>
        <p:txBody>
          <a:bodyPr wrap="none">
            <a:prstTxWarp prst="textNoShape">
              <a:avLst/>
            </a:prstTxWarp>
            <a:spAutoFit/>
          </a:bodyPr>
          <a:lstStyle/>
          <a:p>
            <a:r>
              <a:rPr lang="fr-FR" sz="1600" dirty="0"/>
              <a:t>M. fléchisseurs</a:t>
            </a:r>
            <a:endParaRPr lang="fr-FR" dirty="0"/>
          </a:p>
        </p:txBody>
      </p:sp>
      <p:sp>
        <p:nvSpPr>
          <p:cNvPr id="28677" name="Text Box 1029"/>
          <p:cNvSpPr txBox="1">
            <a:spLocks noChangeArrowheads="1"/>
          </p:cNvSpPr>
          <p:nvPr/>
        </p:nvSpPr>
        <p:spPr bwMode="auto">
          <a:xfrm>
            <a:off x="5656263" y="6184106"/>
            <a:ext cx="1460500" cy="336550"/>
          </a:xfrm>
          <a:prstGeom prst="rect">
            <a:avLst/>
          </a:prstGeom>
          <a:noFill/>
          <a:ln w="9525">
            <a:noFill/>
            <a:miter lim="800000"/>
            <a:headEnd/>
            <a:tailEnd/>
          </a:ln>
        </p:spPr>
        <p:txBody>
          <a:bodyPr wrap="none">
            <a:prstTxWarp prst="textNoShape">
              <a:avLst/>
            </a:prstTxWarp>
            <a:spAutoFit/>
          </a:bodyPr>
          <a:lstStyle/>
          <a:p>
            <a:r>
              <a:rPr lang="fr-FR" sz="1600" dirty="0"/>
              <a:t>M. extenseurs</a:t>
            </a:r>
            <a:endParaRPr lang="fr-F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llag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Sillage.thmx</Template>
  <TotalTime>4285</TotalTime>
  <Words>972</Words>
  <Application>Microsoft Macintosh PowerPoint</Application>
  <PresentationFormat>Présentation à l'écran (4:3)</PresentationFormat>
  <Paragraphs>203</Paragraphs>
  <Slides>23</Slides>
  <Notes>23</Notes>
  <HiddenSlides>0</HiddenSlides>
  <MMClips>6</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23</vt:i4>
      </vt:variant>
    </vt:vector>
  </HeadingPairs>
  <TitlesOfParts>
    <vt:vector size="30" baseType="lpstr">
      <vt:lpstr>Calibri</vt:lpstr>
      <vt:lpstr>Georgia</vt:lpstr>
      <vt:lpstr>ＭＳ Ｐゴシック</vt:lpstr>
      <vt:lpstr>Trebuchet MS</vt:lpstr>
      <vt:lpstr>Arial</vt:lpstr>
      <vt:lpstr>Sillage</vt:lpstr>
      <vt:lpstr>Document</vt:lpstr>
      <vt:lpstr>Biomécanique et  examen raisonné du coude</vt:lpstr>
      <vt:lpstr>INTRODUCTION  La finalité de  l’articulation du coude  Les 2 grandes fonctions:   - Flexion/extension  - Prono/supination</vt:lpstr>
      <vt:lpstr>BASES ANATOMIQUES  1- ostéo-articulaires  2- musculaires  3- neurologiques</vt:lpstr>
      <vt:lpstr>Présentation PowerPoint</vt:lpstr>
      <vt:lpstr>Présentation PowerPoint</vt:lpstr>
      <vt:lpstr>BASES ANATOMIQUES 1- ostéo-articulaires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CONSEQUENCES DIAGNOSTIQUES de  l’examen clinique  programmé</vt:lpstr>
      <vt:lpstr>Présentation PowerPoint</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Biomécanique et  examen raisonné du coude</dc:title>
  <dc:creator>TEISSEIRE Dr TEISSEIRE</dc:creator>
  <cp:lastModifiedBy>Utilisateur de Microsoft Office</cp:lastModifiedBy>
  <cp:revision>67</cp:revision>
  <dcterms:created xsi:type="dcterms:W3CDTF">2012-10-07T14:28:53Z</dcterms:created>
  <dcterms:modified xsi:type="dcterms:W3CDTF">2019-02-13T10:34:35Z</dcterms:modified>
</cp:coreProperties>
</file>